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3" r:id="rId5"/>
    <p:sldMasterId id="2147483692" r:id="rId6"/>
  </p:sldMasterIdLst>
  <p:notesMasterIdLst>
    <p:notesMasterId r:id="rId26"/>
  </p:notesMasterIdLst>
  <p:sldIdLst>
    <p:sldId id="271" r:id="rId7"/>
    <p:sldId id="2641" r:id="rId8"/>
    <p:sldId id="7243" r:id="rId9"/>
    <p:sldId id="7278" r:id="rId10"/>
    <p:sldId id="2639" r:id="rId11"/>
    <p:sldId id="7277" r:id="rId12"/>
    <p:sldId id="7244" r:id="rId13"/>
    <p:sldId id="7283" r:id="rId14"/>
    <p:sldId id="7282" r:id="rId15"/>
    <p:sldId id="7286" r:id="rId16"/>
    <p:sldId id="7284" r:id="rId17"/>
    <p:sldId id="7287" r:id="rId18"/>
    <p:sldId id="7285" r:id="rId19"/>
    <p:sldId id="7288" r:id="rId20"/>
    <p:sldId id="2541" r:id="rId21"/>
    <p:sldId id="2644" r:id="rId22"/>
    <p:sldId id="1306" r:id="rId23"/>
    <p:sldId id="7272" r:id="rId24"/>
    <p:sldId id="7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90C6402-935F-F0C2-758A-D91C8E4E8C56}" name="Farthing, Amanda" initials="FA" userId="S::afarthin@nrel.gov::1c1e6221-c2ba-4a79-8a24-9c1b2226d54a" providerId="AD"/>
  <p188:author id="{843E1D1F-BE5F-A5DB-6356-920E232A0342}" name="Li, Xiangkun" initials="LX" userId="S::xli1@nrel.gov::005cd3d8-216b-4cfd-a10a-4855e9950745" providerId="AD"/>
  <p188:author id="{3A558064-2AE0-73D7-3C34-17328A6A5796}" name="Gagne, Douglas" initials="DG" userId="S::dgagne@nrel.gov::7819b0ea-4979-4752-a8ff-56ff2673f029" providerId="AD"/>
  <p188:author id="{38F2008F-9E6C-A81B-2B44-7E70491B0545}" name="Liebov, Nichole" initials="LN" userId="S::nichole.liebov@hq.doe.gov::c740ebc0-5d4e-469f-9f1a-e879252addd4" providerId="AD"/>
  <p188:author id="{21A864BA-536B-585A-C2F1-E36DCAF3477C}" name="Oddleifson, Tucker" initials="OT" userId="S::toddleif@nrel.gov::d388b33a-c96c-45b1-b916-27acd2c35fa2" providerId="AD"/>
  <p188:author id="{DE70ADCA-66B2-771D-B41B-44E07225F999}" name="Pham, An" initials="PA" userId="S::apham@nrel.gov::8a36216d-98d0-4743-95e6-b4e87ed5f78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7E9"/>
    <a:srgbClr val="80D0FF"/>
    <a:srgbClr val="E7ECF5"/>
    <a:srgbClr val="E7ECF4"/>
    <a:srgbClr val="CBBDE3"/>
    <a:srgbClr val="FBD9A3"/>
    <a:srgbClr val="FFFFFF"/>
    <a:srgbClr val="99CCFF"/>
    <a:srgbClr val="6D2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49" autoAdjust="0"/>
    <p:restoredTop sz="96327"/>
  </p:normalViewPr>
  <p:slideViewPr>
    <p:cSldViewPr snapToGrid="0">
      <p:cViewPr varScale="1">
        <p:scale>
          <a:sx n="122" d="100"/>
          <a:sy n="122" d="100"/>
        </p:scale>
        <p:origin x="2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7747B5-FA50-864A-8540-A94A558D05CA}" type="doc">
      <dgm:prSet loTypeId="urn:microsoft.com/office/officeart/2005/8/layout/equation1" loCatId="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A9E1214E-7B3F-9549-AB93-EDA45AB435CE}">
      <dgm:prSet phldrT="[Text]" custT="1"/>
      <dgm:spPr/>
      <dgm:t>
        <a:bodyPr/>
        <a:lstStyle/>
        <a:p>
          <a:r>
            <a:rPr lang="en-US" sz="1500" dirty="0"/>
            <a:t>Economic Incentives (if Available)</a:t>
          </a:r>
        </a:p>
      </dgm:t>
    </dgm:pt>
    <dgm:pt modelId="{ADA37733-2348-B448-93D5-466BED3CC14E}" type="parTrans" cxnId="{5049E98A-BD16-ED43-A45C-FF25D2737FCC}">
      <dgm:prSet/>
      <dgm:spPr/>
      <dgm:t>
        <a:bodyPr/>
        <a:lstStyle/>
        <a:p>
          <a:endParaRPr lang="en-US"/>
        </a:p>
      </dgm:t>
    </dgm:pt>
    <dgm:pt modelId="{4A1AACED-7EA8-2B47-B148-F785A36158B3}" type="sibTrans" cxnId="{5049E98A-BD16-ED43-A45C-FF25D2737FCC}">
      <dgm:prSet/>
      <dgm:spPr/>
      <dgm:t>
        <a:bodyPr/>
        <a:lstStyle/>
        <a:p>
          <a:endParaRPr lang="en-US" dirty="0"/>
        </a:p>
      </dgm:t>
    </dgm:pt>
    <dgm:pt modelId="{9034932C-8738-164C-A837-C47688856945}">
      <dgm:prSet phldrT="[Text]" custT="1"/>
      <dgm:spPr/>
      <dgm:t>
        <a:bodyPr/>
        <a:lstStyle/>
        <a:p>
          <a:r>
            <a:rPr lang="en-US" sz="1500" dirty="0"/>
            <a:t> Cost of Purchasing Electricity from Utility</a:t>
          </a:r>
        </a:p>
      </dgm:t>
    </dgm:pt>
    <dgm:pt modelId="{E22D26E7-C02A-D845-AC79-A459FD2FE779}" type="parTrans" cxnId="{2C3452AB-7067-5B49-B8E0-384C2E25EEE2}">
      <dgm:prSet/>
      <dgm:spPr/>
      <dgm:t>
        <a:bodyPr/>
        <a:lstStyle/>
        <a:p>
          <a:endParaRPr lang="en-US"/>
        </a:p>
      </dgm:t>
    </dgm:pt>
    <dgm:pt modelId="{E69B4EA6-0D3A-3648-8EE2-911B62043402}" type="sibTrans" cxnId="{2C3452AB-7067-5B49-B8E0-384C2E25EEE2}">
      <dgm:prSet/>
      <dgm:spPr/>
      <dgm:t>
        <a:bodyPr/>
        <a:lstStyle/>
        <a:p>
          <a:endParaRPr lang="en-US"/>
        </a:p>
      </dgm:t>
    </dgm:pt>
    <dgm:pt modelId="{947C88BB-D3E3-C143-AD9A-C9A5DC88FF90}">
      <dgm:prSet/>
      <dgm:spPr/>
      <dgm:t>
        <a:bodyPr/>
        <a:lstStyle/>
        <a:p>
          <a:r>
            <a:rPr lang="en-US" dirty="0"/>
            <a:t>Operational Costs</a:t>
          </a:r>
        </a:p>
      </dgm:t>
    </dgm:pt>
    <dgm:pt modelId="{EE74B8C5-4052-C346-ABD1-02CE3C309FD2}" type="parTrans" cxnId="{10A40FDE-8CC1-4946-865A-93E6E249DEB5}">
      <dgm:prSet/>
      <dgm:spPr/>
      <dgm:t>
        <a:bodyPr/>
        <a:lstStyle/>
        <a:p>
          <a:endParaRPr lang="en-US"/>
        </a:p>
      </dgm:t>
    </dgm:pt>
    <dgm:pt modelId="{17B8167A-710D-5146-8039-FC74FDFF8FA4}" type="sibTrans" cxnId="{10A40FDE-8CC1-4946-865A-93E6E249DEB5}">
      <dgm:prSet/>
      <dgm:spPr/>
      <dgm:t>
        <a:bodyPr/>
        <a:lstStyle/>
        <a:p>
          <a:endParaRPr lang="en-US"/>
        </a:p>
      </dgm:t>
    </dgm:pt>
    <dgm:pt modelId="{6455A91E-DE82-0B40-B3B0-5B7BB645942E}">
      <dgm:prSet/>
      <dgm:spPr/>
      <dgm:t>
        <a:bodyPr/>
        <a:lstStyle/>
        <a:p>
          <a:r>
            <a:rPr lang="en-US" dirty="0"/>
            <a:t>LCC of </a:t>
          </a:r>
          <a:r>
            <a:rPr lang="en-US" u="none" dirty="0"/>
            <a:t>Energy System</a:t>
          </a:r>
        </a:p>
      </dgm:t>
    </dgm:pt>
    <dgm:pt modelId="{D48BFCB5-C096-5F4A-BE5D-424CCD7D1E2B}" type="parTrans" cxnId="{B45DF418-65EC-5A44-B818-939DEFEB05AA}">
      <dgm:prSet/>
      <dgm:spPr/>
      <dgm:t>
        <a:bodyPr/>
        <a:lstStyle/>
        <a:p>
          <a:endParaRPr lang="en-US"/>
        </a:p>
      </dgm:t>
    </dgm:pt>
    <dgm:pt modelId="{EC70F2FA-8AE0-6640-8F91-04F53E7EA9AD}" type="sibTrans" cxnId="{B45DF418-65EC-5A44-B818-939DEFEB05AA}">
      <dgm:prSet/>
      <dgm:spPr/>
      <dgm:t>
        <a:bodyPr/>
        <a:lstStyle/>
        <a:p>
          <a:endParaRPr lang="en-US"/>
        </a:p>
      </dgm:t>
    </dgm:pt>
    <dgm:pt modelId="{9D579A6B-889A-1E47-816F-6ED4888F97B6}">
      <dgm:prSet/>
      <dgm:spPr/>
      <dgm:t>
        <a:bodyPr/>
        <a:lstStyle/>
        <a:p>
          <a:r>
            <a:rPr lang="en-US" dirty="0"/>
            <a:t>Capital Cost of New Investment </a:t>
          </a:r>
        </a:p>
      </dgm:t>
    </dgm:pt>
    <dgm:pt modelId="{2AD2F786-242B-5F4D-A427-F1C4AA72DAC4}" type="parTrans" cxnId="{33C7EAE7-57AC-1040-8755-1E6C689998C7}">
      <dgm:prSet/>
      <dgm:spPr/>
      <dgm:t>
        <a:bodyPr/>
        <a:lstStyle/>
        <a:p>
          <a:endParaRPr lang="en-US"/>
        </a:p>
      </dgm:t>
    </dgm:pt>
    <dgm:pt modelId="{5C5F8BFE-179B-6F4B-B57E-4E9F72591367}" type="sibTrans" cxnId="{33C7EAE7-57AC-1040-8755-1E6C689998C7}">
      <dgm:prSet/>
      <dgm:spPr/>
      <dgm:t>
        <a:bodyPr/>
        <a:lstStyle/>
        <a:p>
          <a:endParaRPr lang="en-US"/>
        </a:p>
      </dgm:t>
    </dgm:pt>
    <dgm:pt modelId="{D298FA9B-B12B-2E41-A399-17B135B169C7}" type="pres">
      <dgm:prSet presAssocID="{007747B5-FA50-864A-8540-A94A558D05CA}" presName="linearFlow" presStyleCnt="0">
        <dgm:presLayoutVars>
          <dgm:dir val="rev"/>
          <dgm:resizeHandles val="exact"/>
        </dgm:presLayoutVars>
      </dgm:prSet>
      <dgm:spPr/>
    </dgm:pt>
    <dgm:pt modelId="{24E0A247-EC00-0848-A9E5-6DD949E3B375}" type="pres">
      <dgm:prSet presAssocID="{A9E1214E-7B3F-9549-AB93-EDA45AB435CE}" presName="node" presStyleLbl="node1" presStyleIdx="0" presStyleCnt="5">
        <dgm:presLayoutVars>
          <dgm:bulletEnabled val="1"/>
        </dgm:presLayoutVars>
      </dgm:prSet>
      <dgm:spPr/>
    </dgm:pt>
    <dgm:pt modelId="{4FE84BDC-7292-6645-887B-93164C371CDF}" type="pres">
      <dgm:prSet presAssocID="{4A1AACED-7EA8-2B47-B148-F785A36158B3}" presName="spacerL" presStyleCnt="0"/>
      <dgm:spPr/>
    </dgm:pt>
    <dgm:pt modelId="{EFFABAD8-F443-6B40-8F75-D891753176F4}" type="pres">
      <dgm:prSet presAssocID="{4A1AACED-7EA8-2B47-B148-F785A36158B3}" presName="sibTrans" presStyleLbl="sibTrans2D1" presStyleIdx="0" presStyleCnt="4"/>
      <dgm:spPr>
        <a:prstGeom prst="mathMinus">
          <a:avLst/>
        </a:prstGeom>
      </dgm:spPr>
    </dgm:pt>
    <dgm:pt modelId="{04C48ADC-E965-004A-872D-491CC88B2714}" type="pres">
      <dgm:prSet presAssocID="{4A1AACED-7EA8-2B47-B148-F785A36158B3}" presName="spacerR" presStyleCnt="0"/>
      <dgm:spPr/>
    </dgm:pt>
    <dgm:pt modelId="{85995BE1-1469-C145-ADDF-4ECA112AE7CE}" type="pres">
      <dgm:prSet presAssocID="{9034932C-8738-164C-A837-C47688856945}" presName="node" presStyleLbl="node1" presStyleIdx="1" presStyleCnt="5">
        <dgm:presLayoutVars>
          <dgm:bulletEnabled val="1"/>
        </dgm:presLayoutVars>
      </dgm:prSet>
      <dgm:spPr/>
    </dgm:pt>
    <dgm:pt modelId="{670E8ECA-7F12-D342-B47F-652EA2316303}" type="pres">
      <dgm:prSet presAssocID="{E69B4EA6-0D3A-3648-8EE2-911B62043402}" presName="spacerL" presStyleCnt="0"/>
      <dgm:spPr/>
    </dgm:pt>
    <dgm:pt modelId="{45767922-7AC8-A341-BCC6-953C650F1D06}" type="pres">
      <dgm:prSet presAssocID="{E69B4EA6-0D3A-3648-8EE2-911B62043402}" presName="sibTrans" presStyleLbl="sibTrans2D1" presStyleIdx="1" presStyleCnt="4"/>
      <dgm:spPr/>
    </dgm:pt>
    <dgm:pt modelId="{CE595E82-1FC6-E948-98AB-2701DA0FCB4C}" type="pres">
      <dgm:prSet presAssocID="{E69B4EA6-0D3A-3648-8EE2-911B62043402}" presName="spacerR" presStyleCnt="0"/>
      <dgm:spPr/>
    </dgm:pt>
    <dgm:pt modelId="{95977B9C-F4EB-7243-B518-75C282636811}" type="pres">
      <dgm:prSet presAssocID="{947C88BB-D3E3-C143-AD9A-C9A5DC88FF90}" presName="node" presStyleLbl="node1" presStyleIdx="2" presStyleCnt="5">
        <dgm:presLayoutVars>
          <dgm:bulletEnabled val="1"/>
        </dgm:presLayoutVars>
      </dgm:prSet>
      <dgm:spPr/>
    </dgm:pt>
    <dgm:pt modelId="{1C8F11FB-B2F6-4643-8841-C65A1604C4A3}" type="pres">
      <dgm:prSet presAssocID="{17B8167A-710D-5146-8039-FC74FDFF8FA4}" presName="spacerL" presStyleCnt="0"/>
      <dgm:spPr/>
    </dgm:pt>
    <dgm:pt modelId="{6C1B883D-EB38-4344-9511-CC1E6FB6DE30}" type="pres">
      <dgm:prSet presAssocID="{17B8167A-710D-5146-8039-FC74FDFF8FA4}" presName="sibTrans" presStyleLbl="sibTrans2D1" presStyleIdx="2" presStyleCnt="4"/>
      <dgm:spPr/>
    </dgm:pt>
    <dgm:pt modelId="{3A05DE14-197F-9447-9A04-FBACED52FBA6}" type="pres">
      <dgm:prSet presAssocID="{17B8167A-710D-5146-8039-FC74FDFF8FA4}" presName="spacerR" presStyleCnt="0"/>
      <dgm:spPr/>
    </dgm:pt>
    <dgm:pt modelId="{ECD76ECE-A163-494C-8BFC-36302620CFCC}" type="pres">
      <dgm:prSet presAssocID="{9D579A6B-889A-1E47-816F-6ED4888F97B6}" presName="node" presStyleLbl="node1" presStyleIdx="3" presStyleCnt="5">
        <dgm:presLayoutVars>
          <dgm:bulletEnabled val="1"/>
        </dgm:presLayoutVars>
      </dgm:prSet>
      <dgm:spPr/>
    </dgm:pt>
    <dgm:pt modelId="{7DFC8C5D-86B2-2444-B684-31C7CF99B996}" type="pres">
      <dgm:prSet presAssocID="{5C5F8BFE-179B-6F4B-B57E-4E9F72591367}" presName="spacerL" presStyleCnt="0"/>
      <dgm:spPr/>
    </dgm:pt>
    <dgm:pt modelId="{36F603BD-3EE4-4B42-9644-8585B6D2002C}" type="pres">
      <dgm:prSet presAssocID="{5C5F8BFE-179B-6F4B-B57E-4E9F72591367}" presName="sibTrans" presStyleLbl="sibTrans2D1" presStyleIdx="3" presStyleCnt="4"/>
      <dgm:spPr/>
    </dgm:pt>
    <dgm:pt modelId="{1BA4E605-2465-6A45-AB08-684736AC2EE9}" type="pres">
      <dgm:prSet presAssocID="{5C5F8BFE-179B-6F4B-B57E-4E9F72591367}" presName="spacerR" presStyleCnt="0"/>
      <dgm:spPr/>
    </dgm:pt>
    <dgm:pt modelId="{9327C06C-102E-0745-86B3-AA488A27C6AE}" type="pres">
      <dgm:prSet presAssocID="{6455A91E-DE82-0B40-B3B0-5B7BB645942E}" presName="node" presStyleLbl="node1" presStyleIdx="4" presStyleCnt="5">
        <dgm:presLayoutVars>
          <dgm:bulletEnabled val="1"/>
        </dgm:presLayoutVars>
      </dgm:prSet>
      <dgm:spPr/>
    </dgm:pt>
  </dgm:ptLst>
  <dgm:cxnLst>
    <dgm:cxn modelId="{126D8B02-BC53-8446-B3EE-9D37E6D9245F}" type="presOf" srcId="{947C88BB-D3E3-C143-AD9A-C9A5DC88FF90}" destId="{95977B9C-F4EB-7243-B518-75C282636811}" srcOrd="0" destOrd="0" presId="urn:microsoft.com/office/officeart/2005/8/layout/equation1"/>
    <dgm:cxn modelId="{70CD6903-D632-DC40-8DF8-EB19BDF4F903}" type="presOf" srcId="{A9E1214E-7B3F-9549-AB93-EDA45AB435CE}" destId="{24E0A247-EC00-0848-A9E5-6DD949E3B375}" srcOrd="0" destOrd="0" presId="urn:microsoft.com/office/officeart/2005/8/layout/equation1"/>
    <dgm:cxn modelId="{BA135917-D0AD-BC44-94BB-516D05F075DF}" type="presOf" srcId="{5C5F8BFE-179B-6F4B-B57E-4E9F72591367}" destId="{36F603BD-3EE4-4B42-9644-8585B6D2002C}" srcOrd="0" destOrd="0" presId="urn:microsoft.com/office/officeart/2005/8/layout/equation1"/>
    <dgm:cxn modelId="{B45DF418-65EC-5A44-B818-939DEFEB05AA}" srcId="{007747B5-FA50-864A-8540-A94A558D05CA}" destId="{6455A91E-DE82-0B40-B3B0-5B7BB645942E}" srcOrd="4" destOrd="0" parTransId="{D48BFCB5-C096-5F4A-BE5D-424CCD7D1E2B}" sibTransId="{EC70F2FA-8AE0-6640-8F91-04F53E7EA9AD}"/>
    <dgm:cxn modelId="{1D23CF27-32BF-1642-9612-E0239C69E874}" type="presOf" srcId="{E69B4EA6-0D3A-3648-8EE2-911B62043402}" destId="{45767922-7AC8-A341-BCC6-953C650F1D06}" srcOrd="0" destOrd="0" presId="urn:microsoft.com/office/officeart/2005/8/layout/equation1"/>
    <dgm:cxn modelId="{11BD3A3E-5B14-2342-B693-8B693B7DA6BE}" type="presOf" srcId="{17B8167A-710D-5146-8039-FC74FDFF8FA4}" destId="{6C1B883D-EB38-4344-9511-CC1E6FB6DE30}" srcOrd="0" destOrd="0" presId="urn:microsoft.com/office/officeart/2005/8/layout/equation1"/>
    <dgm:cxn modelId="{5049E98A-BD16-ED43-A45C-FF25D2737FCC}" srcId="{007747B5-FA50-864A-8540-A94A558D05CA}" destId="{A9E1214E-7B3F-9549-AB93-EDA45AB435CE}" srcOrd="0" destOrd="0" parTransId="{ADA37733-2348-B448-93D5-466BED3CC14E}" sibTransId="{4A1AACED-7EA8-2B47-B148-F785A36158B3}"/>
    <dgm:cxn modelId="{5DBCA993-5BCD-9348-9BFB-8E3C1EF10996}" type="presOf" srcId="{9034932C-8738-164C-A837-C47688856945}" destId="{85995BE1-1469-C145-ADDF-4ECA112AE7CE}" srcOrd="0" destOrd="0" presId="urn:microsoft.com/office/officeart/2005/8/layout/equation1"/>
    <dgm:cxn modelId="{2C3452AB-7067-5B49-B8E0-384C2E25EEE2}" srcId="{007747B5-FA50-864A-8540-A94A558D05CA}" destId="{9034932C-8738-164C-A837-C47688856945}" srcOrd="1" destOrd="0" parTransId="{E22D26E7-C02A-D845-AC79-A459FD2FE779}" sibTransId="{E69B4EA6-0D3A-3648-8EE2-911B62043402}"/>
    <dgm:cxn modelId="{BB2502C5-8003-6E42-AC44-ABAF7481B8BF}" type="presOf" srcId="{6455A91E-DE82-0B40-B3B0-5B7BB645942E}" destId="{9327C06C-102E-0745-86B3-AA488A27C6AE}" srcOrd="0" destOrd="0" presId="urn:microsoft.com/office/officeart/2005/8/layout/equation1"/>
    <dgm:cxn modelId="{1F5B09CA-DD55-F94E-9B0E-6D0FA206F27D}" type="presOf" srcId="{4A1AACED-7EA8-2B47-B148-F785A36158B3}" destId="{EFFABAD8-F443-6B40-8F75-D891753176F4}" srcOrd="0" destOrd="0" presId="urn:microsoft.com/office/officeart/2005/8/layout/equation1"/>
    <dgm:cxn modelId="{10A40FDE-8CC1-4946-865A-93E6E249DEB5}" srcId="{007747B5-FA50-864A-8540-A94A558D05CA}" destId="{947C88BB-D3E3-C143-AD9A-C9A5DC88FF90}" srcOrd="2" destOrd="0" parTransId="{EE74B8C5-4052-C346-ABD1-02CE3C309FD2}" sibTransId="{17B8167A-710D-5146-8039-FC74FDFF8FA4}"/>
    <dgm:cxn modelId="{AA993CDF-8D95-4542-96D8-2B6161EAA2C6}" type="presOf" srcId="{007747B5-FA50-864A-8540-A94A558D05CA}" destId="{D298FA9B-B12B-2E41-A399-17B135B169C7}" srcOrd="0" destOrd="0" presId="urn:microsoft.com/office/officeart/2005/8/layout/equation1"/>
    <dgm:cxn modelId="{33C7EAE7-57AC-1040-8755-1E6C689998C7}" srcId="{007747B5-FA50-864A-8540-A94A558D05CA}" destId="{9D579A6B-889A-1E47-816F-6ED4888F97B6}" srcOrd="3" destOrd="0" parTransId="{2AD2F786-242B-5F4D-A427-F1C4AA72DAC4}" sibTransId="{5C5F8BFE-179B-6F4B-B57E-4E9F72591367}"/>
    <dgm:cxn modelId="{822749FD-3EB7-9E4A-8AC3-34D515F7A373}" type="presOf" srcId="{9D579A6B-889A-1E47-816F-6ED4888F97B6}" destId="{ECD76ECE-A163-494C-8BFC-36302620CFCC}" srcOrd="0" destOrd="0" presId="urn:microsoft.com/office/officeart/2005/8/layout/equation1"/>
    <dgm:cxn modelId="{3BD26981-20A3-F945-8B5E-6FF0D55ED94A}" type="presParOf" srcId="{D298FA9B-B12B-2E41-A399-17B135B169C7}" destId="{24E0A247-EC00-0848-A9E5-6DD949E3B375}" srcOrd="0" destOrd="0" presId="urn:microsoft.com/office/officeart/2005/8/layout/equation1"/>
    <dgm:cxn modelId="{7061A0E5-86DD-A242-936C-51120D35AC76}" type="presParOf" srcId="{D298FA9B-B12B-2E41-A399-17B135B169C7}" destId="{4FE84BDC-7292-6645-887B-93164C371CDF}" srcOrd="1" destOrd="0" presId="urn:microsoft.com/office/officeart/2005/8/layout/equation1"/>
    <dgm:cxn modelId="{DCAA9EBF-4485-B44B-8B20-199C0FA0C8E8}" type="presParOf" srcId="{D298FA9B-B12B-2E41-A399-17B135B169C7}" destId="{EFFABAD8-F443-6B40-8F75-D891753176F4}" srcOrd="2" destOrd="0" presId="urn:microsoft.com/office/officeart/2005/8/layout/equation1"/>
    <dgm:cxn modelId="{75CB8E47-32F4-F646-B705-05FBA38DCC57}" type="presParOf" srcId="{D298FA9B-B12B-2E41-A399-17B135B169C7}" destId="{04C48ADC-E965-004A-872D-491CC88B2714}" srcOrd="3" destOrd="0" presId="urn:microsoft.com/office/officeart/2005/8/layout/equation1"/>
    <dgm:cxn modelId="{77E9FDF8-43FA-764C-A3B3-13DB95DEAB3D}" type="presParOf" srcId="{D298FA9B-B12B-2E41-A399-17B135B169C7}" destId="{85995BE1-1469-C145-ADDF-4ECA112AE7CE}" srcOrd="4" destOrd="0" presId="urn:microsoft.com/office/officeart/2005/8/layout/equation1"/>
    <dgm:cxn modelId="{24E00127-377C-C540-A402-1B8A5238C7CD}" type="presParOf" srcId="{D298FA9B-B12B-2E41-A399-17B135B169C7}" destId="{670E8ECA-7F12-D342-B47F-652EA2316303}" srcOrd="5" destOrd="0" presId="urn:microsoft.com/office/officeart/2005/8/layout/equation1"/>
    <dgm:cxn modelId="{62B53C73-9E04-4A45-BFAC-7042751FDBD1}" type="presParOf" srcId="{D298FA9B-B12B-2E41-A399-17B135B169C7}" destId="{45767922-7AC8-A341-BCC6-953C650F1D06}" srcOrd="6" destOrd="0" presId="urn:microsoft.com/office/officeart/2005/8/layout/equation1"/>
    <dgm:cxn modelId="{570B0E57-08A4-9F4E-AB25-18EB5AB72FE2}" type="presParOf" srcId="{D298FA9B-B12B-2E41-A399-17B135B169C7}" destId="{CE595E82-1FC6-E948-98AB-2701DA0FCB4C}" srcOrd="7" destOrd="0" presId="urn:microsoft.com/office/officeart/2005/8/layout/equation1"/>
    <dgm:cxn modelId="{64ECB104-591B-014F-8C4D-7EDDA169654D}" type="presParOf" srcId="{D298FA9B-B12B-2E41-A399-17B135B169C7}" destId="{95977B9C-F4EB-7243-B518-75C282636811}" srcOrd="8" destOrd="0" presId="urn:microsoft.com/office/officeart/2005/8/layout/equation1"/>
    <dgm:cxn modelId="{7CA87E48-F749-9B4A-BF0B-B9F57F8ED3EC}" type="presParOf" srcId="{D298FA9B-B12B-2E41-A399-17B135B169C7}" destId="{1C8F11FB-B2F6-4643-8841-C65A1604C4A3}" srcOrd="9" destOrd="0" presId="urn:microsoft.com/office/officeart/2005/8/layout/equation1"/>
    <dgm:cxn modelId="{C910D220-A3F6-2E4E-B31A-BC7D43D46DF5}" type="presParOf" srcId="{D298FA9B-B12B-2E41-A399-17B135B169C7}" destId="{6C1B883D-EB38-4344-9511-CC1E6FB6DE30}" srcOrd="10" destOrd="0" presId="urn:microsoft.com/office/officeart/2005/8/layout/equation1"/>
    <dgm:cxn modelId="{9A44DBE4-5E3C-6F42-B538-5C441EC2CE33}" type="presParOf" srcId="{D298FA9B-B12B-2E41-A399-17B135B169C7}" destId="{3A05DE14-197F-9447-9A04-FBACED52FBA6}" srcOrd="11" destOrd="0" presId="urn:microsoft.com/office/officeart/2005/8/layout/equation1"/>
    <dgm:cxn modelId="{666DB3F3-728B-E24C-8101-4A544B880DF6}" type="presParOf" srcId="{D298FA9B-B12B-2E41-A399-17B135B169C7}" destId="{ECD76ECE-A163-494C-8BFC-36302620CFCC}" srcOrd="12" destOrd="0" presId="urn:microsoft.com/office/officeart/2005/8/layout/equation1"/>
    <dgm:cxn modelId="{F5808819-F283-414A-BF8A-8274A9089CE4}" type="presParOf" srcId="{D298FA9B-B12B-2E41-A399-17B135B169C7}" destId="{7DFC8C5D-86B2-2444-B684-31C7CF99B996}" srcOrd="13" destOrd="0" presId="urn:microsoft.com/office/officeart/2005/8/layout/equation1"/>
    <dgm:cxn modelId="{DF2FC146-EBF9-3546-8F00-7187E234458D}" type="presParOf" srcId="{D298FA9B-B12B-2E41-A399-17B135B169C7}" destId="{36F603BD-3EE4-4B42-9644-8585B6D2002C}" srcOrd="14" destOrd="0" presId="urn:microsoft.com/office/officeart/2005/8/layout/equation1"/>
    <dgm:cxn modelId="{7A30E4EC-E844-2445-A425-668164093705}" type="presParOf" srcId="{D298FA9B-B12B-2E41-A399-17B135B169C7}" destId="{1BA4E605-2465-6A45-AB08-684736AC2EE9}" srcOrd="15" destOrd="0" presId="urn:microsoft.com/office/officeart/2005/8/layout/equation1"/>
    <dgm:cxn modelId="{9DEA5CB3-FE85-4341-95DC-99E1B6B40B38}" type="presParOf" srcId="{D298FA9B-B12B-2E41-A399-17B135B169C7}" destId="{9327C06C-102E-0745-86B3-AA488A27C6AE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B53F67-0E09-7A4D-9C4A-4BFE2688CCE2}" type="doc">
      <dgm:prSet loTypeId="urn:microsoft.com/office/officeart/2005/8/layout/equation1" loCatId="" qsTypeId="urn:microsoft.com/office/officeart/2005/8/quickstyle/simple1" qsCatId="simple" csTypeId="urn:microsoft.com/office/officeart/2005/8/colors/accent5_2" csCatId="accent5" phldr="1"/>
      <dgm:spPr/>
    </dgm:pt>
    <dgm:pt modelId="{F97AFA6D-D856-3444-B991-B4C5928419DB}">
      <dgm:prSet phldrT="[Text]" custT="1"/>
      <dgm:spPr/>
      <dgm:t>
        <a:bodyPr/>
        <a:lstStyle/>
        <a:p>
          <a:r>
            <a:rPr lang="en-US" sz="1600" dirty="0"/>
            <a:t>LCC of  New Energy System</a:t>
          </a:r>
        </a:p>
      </dgm:t>
    </dgm:pt>
    <dgm:pt modelId="{0A0CD21B-9235-394C-9A89-F3A744399DD6}" type="parTrans" cxnId="{EBF60477-1B3F-3640-8274-AD8A8424F94D}">
      <dgm:prSet/>
      <dgm:spPr/>
      <dgm:t>
        <a:bodyPr/>
        <a:lstStyle/>
        <a:p>
          <a:endParaRPr lang="en-US"/>
        </a:p>
      </dgm:t>
    </dgm:pt>
    <dgm:pt modelId="{2AA17BFB-DE81-C243-9401-D0B136CFC682}" type="sibTrans" cxnId="{EBF60477-1B3F-3640-8274-AD8A8424F94D}">
      <dgm:prSet/>
      <dgm:spPr/>
      <dgm:t>
        <a:bodyPr/>
        <a:lstStyle/>
        <a:p>
          <a:endParaRPr lang="en-US"/>
        </a:p>
      </dgm:t>
    </dgm:pt>
    <dgm:pt modelId="{533BA3AE-2409-B44F-85E2-9335F2F99EF2}">
      <dgm:prSet phldrT="[Text]" custT="1"/>
      <dgm:spPr/>
      <dgm:t>
        <a:bodyPr/>
        <a:lstStyle/>
        <a:p>
          <a:r>
            <a:rPr lang="en-US" sz="1600" dirty="0"/>
            <a:t>LCC of  BAU</a:t>
          </a:r>
        </a:p>
      </dgm:t>
    </dgm:pt>
    <dgm:pt modelId="{3C9A4A3F-00B5-4447-9A23-68CB40ACEDB5}" type="parTrans" cxnId="{E8862956-CB0F-314D-B14C-0A3B39F0611E}">
      <dgm:prSet/>
      <dgm:spPr/>
      <dgm:t>
        <a:bodyPr/>
        <a:lstStyle/>
        <a:p>
          <a:endParaRPr lang="en-US"/>
        </a:p>
      </dgm:t>
    </dgm:pt>
    <dgm:pt modelId="{DAC582E0-0C44-1B4C-AD44-57358CBED83E}" type="sibTrans" cxnId="{E8862956-CB0F-314D-B14C-0A3B39F0611E}">
      <dgm:prSet/>
      <dgm:spPr/>
      <dgm:t>
        <a:bodyPr/>
        <a:lstStyle/>
        <a:p>
          <a:endParaRPr lang="en-US"/>
        </a:p>
      </dgm:t>
    </dgm:pt>
    <dgm:pt modelId="{082BB5A3-0C77-7C4C-952A-F88BE556196B}">
      <dgm:prSet phldrT="[Text]" custT="1"/>
      <dgm:spPr/>
      <dgm:t>
        <a:bodyPr/>
        <a:lstStyle/>
        <a:p>
          <a:r>
            <a:rPr lang="en-US" sz="2400" dirty="0"/>
            <a:t>NPV</a:t>
          </a:r>
        </a:p>
      </dgm:t>
    </dgm:pt>
    <dgm:pt modelId="{94D975E2-C389-8246-B912-BE18D9F0F711}" type="parTrans" cxnId="{B0781EB0-C7F0-E64A-B307-ED0C50BF5117}">
      <dgm:prSet/>
      <dgm:spPr/>
      <dgm:t>
        <a:bodyPr/>
        <a:lstStyle/>
        <a:p>
          <a:endParaRPr lang="en-US"/>
        </a:p>
      </dgm:t>
    </dgm:pt>
    <dgm:pt modelId="{6BC9BC6D-99B3-2542-9043-ECB0877D0775}" type="sibTrans" cxnId="{B0781EB0-C7F0-E64A-B307-ED0C50BF5117}">
      <dgm:prSet/>
      <dgm:spPr/>
      <dgm:t>
        <a:bodyPr/>
        <a:lstStyle/>
        <a:p>
          <a:endParaRPr lang="en-US"/>
        </a:p>
      </dgm:t>
    </dgm:pt>
    <dgm:pt modelId="{187B6AA7-2D1D-F946-94BD-9E1632BCDEA6}" type="pres">
      <dgm:prSet presAssocID="{B9B53F67-0E09-7A4D-9C4A-4BFE2688CCE2}" presName="linearFlow" presStyleCnt="0">
        <dgm:presLayoutVars>
          <dgm:dir val="rev"/>
          <dgm:resizeHandles val="exact"/>
        </dgm:presLayoutVars>
      </dgm:prSet>
      <dgm:spPr/>
    </dgm:pt>
    <dgm:pt modelId="{63D65DA5-B272-F34D-A262-FED5B1FE740E}" type="pres">
      <dgm:prSet presAssocID="{F97AFA6D-D856-3444-B991-B4C5928419DB}" presName="node" presStyleLbl="node1" presStyleIdx="0" presStyleCnt="3">
        <dgm:presLayoutVars>
          <dgm:bulletEnabled val="1"/>
        </dgm:presLayoutVars>
      </dgm:prSet>
      <dgm:spPr/>
    </dgm:pt>
    <dgm:pt modelId="{B4047301-6113-EC43-82E3-BD82B88B32CC}" type="pres">
      <dgm:prSet presAssocID="{2AA17BFB-DE81-C243-9401-D0B136CFC682}" presName="spacerL" presStyleCnt="0"/>
      <dgm:spPr/>
    </dgm:pt>
    <dgm:pt modelId="{30B49B38-F95D-DE4B-ABC4-FFEED2A04816}" type="pres">
      <dgm:prSet presAssocID="{2AA17BFB-DE81-C243-9401-D0B136CFC682}" presName="sibTrans" presStyleLbl="sibTrans2D1" presStyleIdx="0" presStyleCnt="2"/>
      <dgm:spPr>
        <a:prstGeom prst="mathMinus">
          <a:avLst/>
        </a:prstGeom>
      </dgm:spPr>
    </dgm:pt>
    <dgm:pt modelId="{DDE07A17-F03E-DA4A-9EB9-92E2C9070941}" type="pres">
      <dgm:prSet presAssocID="{2AA17BFB-DE81-C243-9401-D0B136CFC682}" presName="spacerR" presStyleCnt="0"/>
      <dgm:spPr/>
    </dgm:pt>
    <dgm:pt modelId="{7FD90351-8FF0-7F42-B5B6-B44418D2231F}" type="pres">
      <dgm:prSet presAssocID="{533BA3AE-2409-B44F-85E2-9335F2F99EF2}" presName="node" presStyleLbl="node1" presStyleIdx="1" presStyleCnt="3">
        <dgm:presLayoutVars>
          <dgm:bulletEnabled val="1"/>
        </dgm:presLayoutVars>
      </dgm:prSet>
      <dgm:spPr/>
    </dgm:pt>
    <dgm:pt modelId="{D14649AC-E82C-6043-871E-E67C88CF1FBB}" type="pres">
      <dgm:prSet presAssocID="{DAC582E0-0C44-1B4C-AD44-57358CBED83E}" presName="spacerL" presStyleCnt="0"/>
      <dgm:spPr/>
    </dgm:pt>
    <dgm:pt modelId="{C4D4B5A3-34EA-204C-ABBF-9AEB9363D592}" type="pres">
      <dgm:prSet presAssocID="{DAC582E0-0C44-1B4C-AD44-57358CBED83E}" presName="sibTrans" presStyleLbl="sibTrans2D1" presStyleIdx="1" presStyleCnt="2"/>
      <dgm:spPr/>
    </dgm:pt>
    <dgm:pt modelId="{73FDF356-2562-6D4D-B3F7-71E0FEE466C4}" type="pres">
      <dgm:prSet presAssocID="{DAC582E0-0C44-1B4C-AD44-57358CBED83E}" presName="spacerR" presStyleCnt="0"/>
      <dgm:spPr/>
    </dgm:pt>
    <dgm:pt modelId="{FF83B721-E197-8C40-A46D-7874C03D17FB}" type="pres">
      <dgm:prSet presAssocID="{082BB5A3-0C77-7C4C-952A-F88BE556196B}" presName="node" presStyleLbl="node1" presStyleIdx="2" presStyleCnt="3">
        <dgm:presLayoutVars>
          <dgm:bulletEnabled val="1"/>
        </dgm:presLayoutVars>
      </dgm:prSet>
      <dgm:spPr/>
    </dgm:pt>
  </dgm:ptLst>
  <dgm:cxnLst>
    <dgm:cxn modelId="{E4F3EE26-7375-594E-B2DA-99E5D347FF0D}" type="presOf" srcId="{533BA3AE-2409-B44F-85E2-9335F2F99EF2}" destId="{7FD90351-8FF0-7F42-B5B6-B44418D2231F}" srcOrd="0" destOrd="0" presId="urn:microsoft.com/office/officeart/2005/8/layout/equation1"/>
    <dgm:cxn modelId="{E5B7A629-EABA-3D49-84A6-4DA4F9275F48}" type="presOf" srcId="{B9B53F67-0E09-7A4D-9C4A-4BFE2688CCE2}" destId="{187B6AA7-2D1D-F946-94BD-9E1632BCDEA6}" srcOrd="0" destOrd="0" presId="urn:microsoft.com/office/officeart/2005/8/layout/equation1"/>
    <dgm:cxn modelId="{B2538148-B92C-654A-BF9B-1F1660768720}" type="presOf" srcId="{F97AFA6D-D856-3444-B991-B4C5928419DB}" destId="{63D65DA5-B272-F34D-A262-FED5B1FE740E}" srcOrd="0" destOrd="0" presId="urn:microsoft.com/office/officeart/2005/8/layout/equation1"/>
    <dgm:cxn modelId="{E8862956-CB0F-314D-B14C-0A3B39F0611E}" srcId="{B9B53F67-0E09-7A4D-9C4A-4BFE2688CCE2}" destId="{533BA3AE-2409-B44F-85E2-9335F2F99EF2}" srcOrd="1" destOrd="0" parTransId="{3C9A4A3F-00B5-4447-9A23-68CB40ACEDB5}" sibTransId="{DAC582E0-0C44-1B4C-AD44-57358CBED83E}"/>
    <dgm:cxn modelId="{EBF60477-1B3F-3640-8274-AD8A8424F94D}" srcId="{B9B53F67-0E09-7A4D-9C4A-4BFE2688CCE2}" destId="{F97AFA6D-D856-3444-B991-B4C5928419DB}" srcOrd="0" destOrd="0" parTransId="{0A0CD21B-9235-394C-9A89-F3A744399DD6}" sibTransId="{2AA17BFB-DE81-C243-9401-D0B136CFC682}"/>
    <dgm:cxn modelId="{AEFE678F-FCFF-6F42-9672-F2B0B5F26A09}" type="presOf" srcId="{2AA17BFB-DE81-C243-9401-D0B136CFC682}" destId="{30B49B38-F95D-DE4B-ABC4-FFEED2A04816}" srcOrd="0" destOrd="0" presId="urn:microsoft.com/office/officeart/2005/8/layout/equation1"/>
    <dgm:cxn modelId="{B0781EB0-C7F0-E64A-B307-ED0C50BF5117}" srcId="{B9B53F67-0E09-7A4D-9C4A-4BFE2688CCE2}" destId="{082BB5A3-0C77-7C4C-952A-F88BE556196B}" srcOrd="2" destOrd="0" parTransId="{94D975E2-C389-8246-B912-BE18D9F0F711}" sibTransId="{6BC9BC6D-99B3-2542-9043-ECB0877D0775}"/>
    <dgm:cxn modelId="{6AFC7ADC-E1B8-A04A-8FB6-7D123377775E}" type="presOf" srcId="{082BB5A3-0C77-7C4C-952A-F88BE556196B}" destId="{FF83B721-E197-8C40-A46D-7874C03D17FB}" srcOrd="0" destOrd="0" presId="urn:microsoft.com/office/officeart/2005/8/layout/equation1"/>
    <dgm:cxn modelId="{2F4E5EED-0BCE-9A4C-99DD-7E0D077A37FF}" type="presOf" srcId="{DAC582E0-0C44-1B4C-AD44-57358CBED83E}" destId="{C4D4B5A3-34EA-204C-ABBF-9AEB9363D592}" srcOrd="0" destOrd="0" presId="urn:microsoft.com/office/officeart/2005/8/layout/equation1"/>
    <dgm:cxn modelId="{5BC25EA2-FDE5-DC49-A73F-778DF23ABE78}" type="presParOf" srcId="{187B6AA7-2D1D-F946-94BD-9E1632BCDEA6}" destId="{63D65DA5-B272-F34D-A262-FED5B1FE740E}" srcOrd="0" destOrd="0" presId="urn:microsoft.com/office/officeart/2005/8/layout/equation1"/>
    <dgm:cxn modelId="{0DC3A4EB-18F0-D644-9897-4FA6850F918E}" type="presParOf" srcId="{187B6AA7-2D1D-F946-94BD-9E1632BCDEA6}" destId="{B4047301-6113-EC43-82E3-BD82B88B32CC}" srcOrd="1" destOrd="0" presId="urn:microsoft.com/office/officeart/2005/8/layout/equation1"/>
    <dgm:cxn modelId="{989E544D-FEC3-2A49-9579-569B5604B605}" type="presParOf" srcId="{187B6AA7-2D1D-F946-94BD-9E1632BCDEA6}" destId="{30B49B38-F95D-DE4B-ABC4-FFEED2A04816}" srcOrd="2" destOrd="0" presId="urn:microsoft.com/office/officeart/2005/8/layout/equation1"/>
    <dgm:cxn modelId="{558C71B1-01CB-E14A-B068-DA75428BC886}" type="presParOf" srcId="{187B6AA7-2D1D-F946-94BD-9E1632BCDEA6}" destId="{DDE07A17-F03E-DA4A-9EB9-92E2C9070941}" srcOrd="3" destOrd="0" presId="urn:microsoft.com/office/officeart/2005/8/layout/equation1"/>
    <dgm:cxn modelId="{5306F51E-43D3-0C4A-818A-B01AF7208131}" type="presParOf" srcId="{187B6AA7-2D1D-F946-94BD-9E1632BCDEA6}" destId="{7FD90351-8FF0-7F42-B5B6-B44418D2231F}" srcOrd="4" destOrd="0" presId="urn:microsoft.com/office/officeart/2005/8/layout/equation1"/>
    <dgm:cxn modelId="{671B04E7-FCC5-EA49-A2AA-D92EAC36A751}" type="presParOf" srcId="{187B6AA7-2D1D-F946-94BD-9E1632BCDEA6}" destId="{D14649AC-E82C-6043-871E-E67C88CF1FBB}" srcOrd="5" destOrd="0" presId="urn:microsoft.com/office/officeart/2005/8/layout/equation1"/>
    <dgm:cxn modelId="{719F89EF-E43A-7A43-8A99-23B8BF53FB2F}" type="presParOf" srcId="{187B6AA7-2D1D-F946-94BD-9E1632BCDEA6}" destId="{C4D4B5A3-34EA-204C-ABBF-9AEB9363D592}" srcOrd="6" destOrd="0" presId="urn:microsoft.com/office/officeart/2005/8/layout/equation1"/>
    <dgm:cxn modelId="{D614D2FB-D419-F84E-86A0-45CB0290E334}" type="presParOf" srcId="{187B6AA7-2D1D-F946-94BD-9E1632BCDEA6}" destId="{73FDF356-2562-6D4D-B3F7-71E0FEE466C4}" srcOrd="7" destOrd="0" presId="urn:microsoft.com/office/officeart/2005/8/layout/equation1"/>
    <dgm:cxn modelId="{EBE54B9B-28B2-5C47-A12F-B69D67E49C14}" type="presParOf" srcId="{187B6AA7-2D1D-F946-94BD-9E1632BCDEA6}" destId="{FF83B721-E197-8C40-A46D-7874C03D17FB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0A247-EC00-0848-A9E5-6DD949E3B375}">
      <dsp:nvSpPr>
        <dsp:cNvPr id="0" name=""/>
        <dsp:cNvSpPr/>
      </dsp:nvSpPr>
      <dsp:spPr>
        <a:xfrm>
          <a:off x="9603679" y="188924"/>
          <a:ext cx="1376476" cy="1376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Economic Incentives (if Available)</a:t>
          </a:r>
        </a:p>
      </dsp:txBody>
      <dsp:txXfrm>
        <a:off x="9805259" y="390504"/>
        <a:ext cx="973316" cy="973316"/>
      </dsp:txXfrm>
    </dsp:sp>
    <dsp:sp modelId="{EFFABAD8-F443-6B40-8F75-D891753176F4}">
      <dsp:nvSpPr>
        <dsp:cNvPr id="0" name=""/>
        <dsp:cNvSpPr/>
      </dsp:nvSpPr>
      <dsp:spPr>
        <a:xfrm>
          <a:off x="8693553" y="477984"/>
          <a:ext cx="798356" cy="798356"/>
        </a:xfrm>
        <a:prstGeom prst="mathMin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8799375" y="783275"/>
        <a:ext cx="586712" cy="187774"/>
      </dsp:txXfrm>
    </dsp:sp>
    <dsp:sp modelId="{85995BE1-1469-C145-ADDF-4ECA112AE7CE}">
      <dsp:nvSpPr>
        <dsp:cNvPr id="0" name=""/>
        <dsp:cNvSpPr/>
      </dsp:nvSpPr>
      <dsp:spPr>
        <a:xfrm>
          <a:off x="7205307" y="188924"/>
          <a:ext cx="1376476" cy="1376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Cost of Purchasing Electricity from Utility</a:t>
          </a:r>
        </a:p>
      </dsp:txBody>
      <dsp:txXfrm>
        <a:off x="7406887" y="390504"/>
        <a:ext cx="973316" cy="973316"/>
      </dsp:txXfrm>
    </dsp:sp>
    <dsp:sp modelId="{45767922-7AC8-A341-BCC6-953C650F1D06}">
      <dsp:nvSpPr>
        <dsp:cNvPr id="0" name=""/>
        <dsp:cNvSpPr/>
      </dsp:nvSpPr>
      <dsp:spPr>
        <a:xfrm>
          <a:off x="6295181" y="477984"/>
          <a:ext cx="798356" cy="798356"/>
        </a:xfrm>
        <a:prstGeom prst="mathPl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401003" y="783275"/>
        <a:ext cx="586712" cy="187774"/>
      </dsp:txXfrm>
    </dsp:sp>
    <dsp:sp modelId="{95977B9C-F4EB-7243-B518-75C282636811}">
      <dsp:nvSpPr>
        <dsp:cNvPr id="0" name=""/>
        <dsp:cNvSpPr/>
      </dsp:nvSpPr>
      <dsp:spPr>
        <a:xfrm>
          <a:off x="4806934" y="188924"/>
          <a:ext cx="1376476" cy="1376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Operational Costs</a:t>
          </a:r>
        </a:p>
      </dsp:txBody>
      <dsp:txXfrm>
        <a:off x="5008514" y="390504"/>
        <a:ext cx="973316" cy="973316"/>
      </dsp:txXfrm>
    </dsp:sp>
    <dsp:sp modelId="{6C1B883D-EB38-4344-9511-CC1E6FB6DE30}">
      <dsp:nvSpPr>
        <dsp:cNvPr id="0" name=""/>
        <dsp:cNvSpPr/>
      </dsp:nvSpPr>
      <dsp:spPr>
        <a:xfrm>
          <a:off x="3896808" y="477984"/>
          <a:ext cx="798356" cy="798356"/>
        </a:xfrm>
        <a:prstGeom prst="mathPl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002630" y="783275"/>
        <a:ext cx="586712" cy="187774"/>
      </dsp:txXfrm>
    </dsp:sp>
    <dsp:sp modelId="{ECD76ECE-A163-494C-8BFC-36302620CFCC}">
      <dsp:nvSpPr>
        <dsp:cNvPr id="0" name=""/>
        <dsp:cNvSpPr/>
      </dsp:nvSpPr>
      <dsp:spPr>
        <a:xfrm>
          <a:off x="2408562" y="188924"/>
          <a:ext cx="1376476" cy="1376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Capital Cost of New Investment </a:t>
          </a:r>
        </a:p>
      </dsp:txBody>
      <dsp:txXfrm>
        <a:off x="2610142" y="390504"/>
        <a:ext cx="973316" cy="973316"/>
      </dsp:txXfrm>
    </dsp:sp>
    <dsp:sp modelId="{36F603BD-3EE4-4B42-9644-8585B6D2002C}">
      <dsp:nvSpPr>
        <dsp:cNvPr id="0" name=""/>
        <dsp:cNvSpPr/>
      </dsp:nvSpPr>
      <dsp:spPr>
        <a:xfrm>
          <a:off x="1498436" y="477984"/>
          <a:ext cx="798356" cy="798356"/>
        </a:xfrm>
        <a:prstGeom prst="mathEqual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604258" y="642445"/>
        <a:ext cx="586712" cy="469434"/>
      </dsp:txXfrm>
    </dsp:sp>
    <dsp:sp modelId="{9327C06C-102E-0745-86B3-AA488A27C6AE}">
      <dsp:nvSpPr>
        <dsp:cNvPr id="0" name=""/>
        <dsp:cNvSpPr/>
      </dsp:nvSpPr>
      <dsp:spPr>
        <a:xfrm>
          <a:off x="10189" y="188924"/>
          <a:ext cx="1376476" cy="1376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LCC of </a:t>
          </a:r>
          <a:r>
            <a:rPr lang="en-US" sz="1500" u="none" kern="1200" dirty="0"/>
            <a:t>Energy System</a:t>
          </a:r>
        </a:p>
      </dsp:txBody>
      <dsp:txXfrm>
        <a:off x="211769" y="390504"/>
        <a:ext cx="973316" cy="973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65DA5-B272-F34D-A262-FED5B1FE740E}">
      <dsp:nvSpPr>
        <dsp:cNvPr id="0" name=""/>
        <dsp:cNvSpPr/>
      </dsp:nvSpPr>
      <dsp:spPr>
        <a:xfrm>
          <a:off x="4797993" y="47046"/>
          <a:ext cx="1376536" cy="13765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LCC of  New Energy System</a:t>
          </a:r>
        </a:p>
      </dsp:txBody>
      <dsp:txXfrm>
        <a:off x="4999582" y="248635"/>
        <a:ext cx="973358" cy="973358"/>
      </dsp:txXfrm>
    </dsp:sp>
    <dsp:sp modelId="{30B49B38-F95D-DE4B-ABC4-FFEED2A04816}">
      <dsp:nvSpPr>
        <dsp:cNvPr id="0" name=""/>
        <dsp:cNvSpPr/>
      </dsp:nvSpPr>
      <dsp:spPr>
        <a:xfrm>
          <a:off x="3887827" y="336119"/>
          <a:ext cx="798391" cy="798391"/>
        </a:xfrm>
        <a:prstGeom prst="mathMin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993654" y="641424"/>
        <a:ext cx="586737" cy="187781"/>
      </dsp:txXfrm>
    </dsp:sp>
    <dsp:sp modelId="{7FD90351-8FF0-7F42-B5B6-B44418D2231F}">
      <dsp:nvSpPr>
        <dsp:cNvPr id="0" name=""/>
        <dsp:cNvSpPr/>
      </dsp:nvSpPr>
      <dsp:spPr>
        <a:xfrm>
          <a:off x="2399516" y="47046"/>
          <a:ext cx="1376536" cy="13765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LCC of  BAU</a:t>
          </a:r>
        </a:p>
      </dsp:txBody>
      <dsp:txXfrm>
        <a:off x="2601105" y="248635"/>
        <a:ext cx="973358" cy="973358"/>
      </dsp:txXfrm>
    </dsp:sp>
    <dsp:sp modelId="{C4D4B5A3-34EA-204C-ABBF-9AEB9363D592}">
      <dsp:nvSpPr>
        <dsp:cNvPr id="0" name=""/>
        <dsp:cNvSpPr/>
      </dsp:nvSpPr>
      <dsp:spPr>
        <a:xfrm>
          <a:off x="1489350" y="336119"/>
          <a:ext cx="798391" cy="798391"/>
        </a:xfrm>
        <a:prstGeom prst="mathEqual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1595177" y="500588"/>
        <a:ext cx="586737" cy="469453"/>
      </dsp:txXfrm>
    </dsp:sp>
    <dsp:sp modelId="{FF83B721-E197-8C40-A46D-7874C03D17FB}">
      <dsp:nvSpPr>
        <dsp:cNvPr id="0" name=""/>
        <dsp:cNvSpPr/>
      </dsp:nvSpPr>
      <dsp:spPr>
        <a:xfrm>
          <a:off x="1038" y="47046"/>
          <a:ext cx="1376536" cy="13765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NPV</a:t>
          </a:r>
        </a:p>
      </dsp:txBody>
      <dsp:txXfrm>
        <a:off x="202627" y="248635"/>
        <a:ext cx="973358" cy="973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C1CBC-5226-49E3-9A15-8E33BB3B82B0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CA2AC-727F-43CD-9D0B-44EC39860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1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28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EFF6-C8F0-C188-1436-30F2B4F6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A644D-5D2D-F7D6-1B3C-B2EBE110E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2DE34-66AE-E0EF-7F18-4EF9DBED2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2EFBA-AB43-9A84-EFF4-7759CA70D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49ABD-48C8-475C-99B0-29A6082BAA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05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1BEC74-3D1D-45FD-80C7-5381F9E2D3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005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91DC7-A510-C758-4FA9-8BC80C88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2E61CA-FDA6-A6CF-B52B-404B35C94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37B532-D049-A205-E841-6626874D1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CF263-52C9-C10E-FE71-9DE7C269B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4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B5177-0125-BA3C-FDB5-E5D2288DE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40FBF-E66A-74B9-20EA-BDC429D4A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8AC29B-379C-1AAB-D404-EA54D439F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26AD-E109-F206-DB89-69C491ADE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2C584-3B7D-4D1D-800E-9497C8BED8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EFF6-C8F0-C188-1436-30F2B4F6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A644D-5D2D-F7D6-1B3C-B2EBE110E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2DE34-66AE-E0EF-7F18-4EF9DBED2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2EFBA-AB43-9A84-EFF4-7759CA70D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49ABD-48C8-475C-99B0-29A6082BAA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8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EFF6-C8F0-C188-1436-30F2B4F6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A644D-5D2D-F7D6-1B3C-B2EBE110E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2DE34-66AE-E0EF-7F18-4EF9DBED2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2EFBA-AB43-9A84-EFF4-7759CA70D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49ABD-48C8-475C-99B0-29A6082BAA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61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EFF6-C8F0-C188-1436-30F2B4F6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A644D-5D2D-F7D6-1B3C-B2EBE110E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2DE34-66AE-E0EF-7F18-4EF9DBED2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2EFBA-AB43-9A84-EFF4-7759CA70D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49ABD-48C8-475C-99B0-29A6082BAA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63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EFF6-C8F0-C188-1436-30F2B4F6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A644D-5D2D-F7D6-1B3C-B2EBE110E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2DE34-66AE-E0EF-7F18-4EF9DBED2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2EFBA-AB43-9A84-EFF4-7759CA70D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49ABD-48C8-475C-99B0-29A6082BAA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0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EFF6-C8F0-C188-1436-30F2B4F6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A644D-5D2D-F7D6-1B3C-B2EBE110E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2DE34-66AE-E0EF-7F18-4EF9DBED2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2EFBA-AB43-9A84-EFF4-7759CA70D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49ABD-48C8-475C-99B0-29A6082BAA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32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EFF6-C8F0-C188-1436-30F2B4F6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A644D-5D2D-F7D6-1B3C-B2EBE110E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2DE34-66AE-E0EF-7F18-4EF9DBED2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2EFBA-AB43-9A84-EFF4-7759CA70D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49ABD-48C8-475C-99B0-29A6082BAA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2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EEFF6-C8F0-C188-1436-30F2B4F69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A644D-5D2D-F7D6-1B3C-B2EBE110E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2DE34-66AE-E0EF-7F18-4EF9DBED2A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2EFBA-AB43-9A84-EFF4-7759CA70D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49ABD-48C8-475C-99B0-29A6082BAA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5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1D27-2028-5BA1-5741-FCCB4C668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8D0B1-4E30-9141-8F33-DC3B8825D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479B8-118F-4945-DB2C-59E906C55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DEA4-FE57-43A0-912A-960A647DF253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F6A48-4CDD-90DA-F014-664A31669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A1867-9EF2-D79C-02EC-7C4B2111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0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C92C-F882-9287-612A-377C9917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4A62D-C27E-0A77-0CC5-F2CE151AA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970E-3B7B-0295-EED4-B50BD408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B0D7-5658-4A11-A29E-CE46E643423A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AD42D-16F8-1929-E260-D85D1335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34B8-121E-1360-AB55-225F9FAF0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08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6AD185-FAE0-333A-A917-9E5B594F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DC380-846A-56DF-19B6-AA3A169DE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FF131-F6FD-C838-F398-2312E3F0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4DD32-7BC7-4FD2-A8E9-28626F008D4A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61B25-7E3A-253C-04AC-C5972911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3B8E7-70F1-D551-55CB-A5984A35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0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505476426_FlareFre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681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2006436"/>
            <a:ext cx="7191331" cy="1460688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3733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3272" y="-2"/>
            <a:ext cx="3257469" cy="14564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436" y="367354"/>
            <a:ext cx="2524571" cy="671341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659717"/>
            <a:ext cx="5763684" cy="1468735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347"/>
              </a:lnSpc>
              <a:spcBef>
                <a:spcPts val="533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86462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3272" y="1669356"/>
            <a:ext cx="5269528" cy="1797768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60447" y="3707711"/>
            <a:ext cx="609997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3273" y="3948645"/>
            <a:ext cx="5270283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>
                <a:solidFill>
                  <a:srgbClr val="FFFFFF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1777315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3288" r="3423" b="57134"/>
          <a:stretch/>
        </p:blipFill>
        <p:spPr>
          <a:xfrm>
            <a:off x="3525794" y="516237"/>
            <a:ext cx="8446529" cy="4053016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3" name="TextBox 2"/>
          <p:cNvSpPr txBox="1"/>
          <p:nvPr userDrawn="1"/>
        </p:nvSpPr>
        <p:spPr>
          <a:xfrm>
            <a:off x="428367" y="296565"/>
            <a:ext cx="29875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1">
                <a:solidFill>
                  <a:srgbClr val="FF0000"/>
                </a:solidFill>
              </a:rPr>
              <a:t>PC Users:</a:t>
            </a:r>
          </a:p>
          <a:p>
            <a:pPr algn="l"/>
            <a:r>
              <a:rPr lang="en-US" sz="2400" i="1">
                <a:solidFill>
                  <a:srgbClr val="FF0000"/>
                </a:solidFill>
              </a:rPr>
              <a:t>Microsoft PowerPoint for Windows has default settings that continually compress images. To avoid loss</a:t>
            </a:r>
            <a:r>
              <a:rPr lang="en-US" sz="2400" i="1" baseline="0">
                <a:solidFill>
                  <a:srgbClr val="FF0000"/>
                </a:solidFill>
              </a:rPr>
              <a:t> of quality </a:t>
            </a:r>
            <a:r>
              <a:rPr lang="en-US" sz="2400" i="1">
                <a:solidFill>
                  <a:srgbClr val="FF0000"/>
                </a:solidFill>
              </a:rPr>
              <a:t>for photos and graphics within this presentation file,</a:t>
            </a:r>
            <a:r>
              <a:rPr lang="en-US" sz="2400" i="1" baseline="0">
                <a:solidFill>
                  <a:srgbClr val="FF0000"/>
                </a:solidFill>
              </a:rPr>
              <a:t> </a:t>
            </a:r>
            <a:r>
              <a:rPr lang="en-US" sz="2400" i="1">
                <a:solidFill>
                  <a:srgbClr val="FF0000"/>
                </a:solidFill>
              </a:rPr>
              <a:t>please follow these</a:t>
            </a:r>
            <a:r>
              <a:rPr lang="en-US" sz="2400" i="1" baseline="0">
                <a:solidFill>
                  <a:srgbClr val="FF0000"/>
                </a:solidFill>
              </a:rPr>
              <a:t> instructions </a:t>
            </a:r>
            <a:r>
              <a:rPr lang="en-US" sz="2400" i="1">
                <a:solidFill>
                  <a:srgbClr val="FF0000"/>
                </a:solidFill>
              </a:rPr>
              <a:t>to change your software settings.</a:t>
            </a: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17146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1669356"/>
            <a:ext cx="5762859" cy="1797768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19809" y="3707711"/>
            <a:ext cx="5625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623272" y="-2"/>
            <a:ext cx="3257469" cy="14564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436" y="367354"/>
            <a:ext cx="2524571" cy="671341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948645"/>
            <a:ext cx="5763684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33320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68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18" y="0"/>
            <a:ext cx="6086983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23272" y="-2"/>
            <a:ext cx="3257469" cy="14564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436" y="367354"/>
            <a:ext cx="2524571" cy="671341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3272" y="2008023"/>
            <a:ext cx="5269528" cy="1797768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60447" y="4046377"/>
            <a:ext cx="60999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3273" y="4287311"/>
            <a:ext cx="5270283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9476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5932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2006436"/>
            <a:ext cx="7191331" cy="1460688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3733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3272" y="-2"/>
            <a:ext cx="3257469" cy="14564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436" y="367354"/>
            <a:ext cx="2524571" cy="671341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659717"/>
            <a:ext cx="5763684" cy="1468735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347"/>
              </a:lnSpc>
              <a:spcBef>
                <a:spcPts val="533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146041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505476426_FlareFre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681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2006436"/>
            <a:ext cx="7191331" cy="1460688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3733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3272" y="-2"/>
            <a:ext cx="3257469" cy="14564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436" y="367354"/>
            <a:ext cx="2524571" cy="671341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659717"/>
            <a:ext cx="5763684" cy="1468735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347"/>
              </a:lnSpc>
              <a:spcBef>
                <a:spcPts val="533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44976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09599" y="1"/>
            <a:ext cx="10982476" cy="1035352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60611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BAC42-8250-4F83-DD00-6CDB051F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0552-B934-5753-2441-F2705EE49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C9A82-9997-1B8F-A742-BF97E80A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6EFC-3A1E-4B40-A1F7-71226A236027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F63C5-7A28-E762-8A98-BA69BBF2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AA933-9630-0804-7AAD-80F5DD7A1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741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1" y="1828801"/>
            <a:ext cx="10826751" cy="4500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84100-F07E-4CF2-A962-19EE44C8A74F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4103118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1"/>
            <a:ext cx="7915124" cy="1209524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1" y="1499810"/>
            <a:ext cx="10826751" cy="4829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260F2-529C-40DF-A934-F09BD04CF679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426100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864762"/>
            <a:ext cx="10826751" cy="715429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AC7B7-7A98-4C81-A996-82DDF9F035E9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691908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680843A-FA32-4547-AADC-72F9FE91BC8D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4219608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9807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44154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9156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4727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18D6F3-12A7-4E13-86C0-D95DED62D220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2159222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tx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93421E-9C65-466E-95F7-1D98C9BCC8D5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16664442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ECF2B5-2781-4732-B4D9-0D0F0DB26523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171264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877855-1940-44D7-850B-59EC85AE8908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22526413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31B4350-B528-43BD-990B-65E11E5FED28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6326987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AED030-AB27-4A84-AF89-BC464077271F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32795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8E4A-F3C7-B7BC-8424-B1434A73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4C66F-0FD8-654C-BE25-685DDDE2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CD328-1198-CB56-EA7B-5924739D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94268-9D82-4A92-8119-F454F132F8D7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4C536-9D13-BB22-3425-BD073666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97633-7D77-C763-BB14-F89DAEF4A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26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0F985F-BA01-4156-8F68-8979F9FC6172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2028096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3272" y="1669356"/>
            <a:ext cx="5269528" cy="1797768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60447" y="3707711"/>
            <a:ext cx="6099972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3273" y="3948645"/>
            <a:ext cx="5270283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10032351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3272" y="1669356"/>
            <a:ext cx="5269528" cy="1797768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60447" y="3707711"/>
            <a:ext cx="609997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3273" y="3948645"/>
            <a:ext cx="5270283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>
                <a:solidFill>
                  <a:srgbClr val="FFFFFF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2085490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ing -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120900"/>
            <a:ext cx="7421039" cy="83820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48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Key Messaging Slide One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042217"/>
            <a:ext cx="4997165" cy="83820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48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3853089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-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0"/>
            <a:ext cx="4279652" cy="2265941"/>
          </a:xfrm>
        </p:spPr>
        <p:txBody>
          <a:bodyPr/>
          <a:lstStyle/>
          <a:p>
            <a:r>
              <a:rPr lang="en-US"/>
              <a:t>Data Slide: </a:t>
            </a:r>
            <a:br>
              <a:rPr lang="en-US"/>
            </a:br>
            <a:r>
              <a:rPr lang="en-US"/>
              <a:t>Keep Title Concise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37114" y="556685"/>
            <a:ext cx="6359071" cy="1709257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667"/>
            </a:lvl1pPr>
          </a:lstStyle>
          <a:p>
            <a:pPr lvl="0"/>
            <a:r>
              <a:rPr lang="en-US"/>
              <a:t>Summary or description text about the slide, charts, data go here.</a:t>
            </a:r>
          </a:p>
        </p:txBody>
      </p:sp>
      <p:sp>
        <p:nvSpPr>
          <p:cNvPr id="5" name="Chart Placeholder 6"/>
          <p:cNvSpPr>
            <a:spLocks noGrp="1"/>
          </p:cNvSpPr>
          <p:nvPr>
            <p:ph type="chart" sz="quarter" idx="11" hasCustomPrompt="1"/>
          </p:nvPr>
        </p:nvSpPr>
        <p:spPr>
          <a:xfrm>
            <a:off x="624418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2" hasCustomPrompt="1"/>
          </p:nvPr>
        </p:nvSpPr>
        <p:spPr>
          <a:xfrm>
            <a:off x="9284800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1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6354569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2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3490746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4417" y="4798484"/>
            <a:ext cx="2510367" cy="3556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491765" y="4798484"/>
            <a:ext cx="2510367" cy="3556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355587" y="4798484"/>
            <a:ext cx="2510367" cy="3556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284799" y="4798484"/>
            <a:ext cx="2510367" cy="3556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4417" y="6233413"/>
            <a:ext cx="2510367" cy="27359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333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Data citation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F647E2-3D87-4E2F-A951-352556A5784C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15806254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3414950"/>
            <a:ext cx="12192000" cy="26441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/>
          <a:lstStyle>
            <a:lvl1pPr marL="0" indent="0" algn="ctr">
              <a:buNone/>
              <a:defRPr sz="133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7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24418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926493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92649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5241522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4152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7540880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7540881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9782136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9782137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4284680" cy="2272344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65424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986149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5234712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756758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9782135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062315-0C13-4B0C-8A8A-B9125226D14F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2027876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1"/>
            <a:ext cx="12192000" cy="357716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2133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7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24418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926493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92649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5241522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4152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7540880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7540881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9782136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9782137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8" name="Title 3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4284680" cy="2272344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9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65424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0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986149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1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5234712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2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756758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3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9782135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7E19B-0A35-4701-A94B-32C14BE32EC8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5678100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1"/>
            <a:ext cx="12192000" cy="357716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2133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639234" y="3958167"/>
            <a:ext cx="11023581" cy="231775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667"/>
            </a:lvl1pPr>
            <a:lvl2pPr marL="609585" indent="0">
              <a:buNone/>
              <a:defRPr sz="2667"/>
            </a:lvl2pPr>
            <a:lvl3pPr marL="1219170" indent="0">
              <a:buNone/>
              <a:defRPr sz="2667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</a:lstStyle>
          <a:p>
            <a:pPr lvl="0"/>
            <a:r>
              <a:rPr lang="en-US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931736"/>
            <a:ext cx="6582643" cy="629788"/>
          </a:xfrm>
        </p:spPr>
        <p:txBody>
          <a:bodyPr lIns="27432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/>
              <a:t>Title: Content Slide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3EEE1-357A-4035-AF4F-864D4790CA7A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027688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-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Photo Slide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09600" y="1855841"/>
            <a:ext cx="5497435" cy="3389856"/>
          </a:xfrm>
          <a:prstGeom prst="rect">
            <a:avLst/>
          </a:prstGeom>
        </p:spPr>
        <p:txBody>
          <a:bodyPr vert="horz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5454634"/>
            <a:ext cx="5497435" cy="9696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spcBef>
                <a:spcPts val="1333"/>
              </a:spcBef>
              <a:buFont typeface="Arial"/>
              <a:buNone/>
              <a:defRPr sz="2400" baseline="0"/>
            </a:lvl1pPr>
          </a:lstStyle>
          <a:p>
            <a:pPr lvl="0"/>
            <a:r>
              <a:rPr lang="en-US"/>
              <a:t>Description of the photo/image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6433744" y="243840"/>
            <a:ext cx="5162664" cy="2794016"/>
          </a:xfrm>
          <a:prstGeom prst="rect">
            <a:avLst/>
          </a:prstGeom>
        </p:spPr>
        <p:txBody>
          <a:bodyPr vert="horz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433744" y="3306596"/>
            <a:ext cx="5162664" cy="3117721"/>
          </a:xfrm>
          <a:prstGeom prst="rect">
            <a:avLst/>
          </a:prstGeom>
        </p:spPr>
        <p:txBody>
          <a:bodyPr vert="horz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7470D-F09E-4FCB-A837-2EA220599419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14913254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897552" y="547061"/>
            <a:ext cx="6141829" cy="1797768"/>
          </a:xfrm>
        </p:spPr>
        <p:txBody>
          <a:bodyPr anchor="b" anchorCtr="0">
            <a:no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endParaRPr lang="en-US"/>
          </a:p>
          <a:p>
            <a:pPr lvl="0"/>
            <a:r>
              <a:rPr lang="en-US"/>
              <a:t>Questions:</a:t>
            </a:r>
          </a:p>
          <a:p>
            <a:pPr lvl="0"/>
            <a:r>
              <a:rPr lang="en-US"/>
              <a:t>Byron </a:t>
            </a:r>
            <a:r>
              <a:rPr lang="en-US" err="1"/>
              <a:t>Pullutasig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988864" y="2585416"/>
            <a:ext cx="660754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4897557" y="2759470"/>
            <a:ext cx="2822223" cy="471813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600"/>
              </a:spcBef>
              <a:spcAft>
                <a:spcPts val="800"/>
              </a:spcAft>
            </a:pPr>
            <a:r>
              <a:rPr lang="en-US" sz="2400" b="1">
                <a:solidFill>
                  <a:srgbClr val="333333"/>
                </a:solidFill>
              </a:rPr>
              <a:t>  www.nrel.gov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110224" y="5401589"/>
            <a:ext cx="3257469" cy="1456411"/>
          </a:xfrm>
          <a:prstGeom prst="rect">
            <a:avLst/>
          </a:prstGeom>
          <a:solidFill>
            <a:srgbClr val="0079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0" descr="NREL_logo_2009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9388" y="5768944"/>
            <a:ext cx="2524571" cy="6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9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3FC2-A0B7-B81F-9403-051E2F4B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8E49-6F9A-0988-BDD5-597D9301E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8EC40-A730-5E44-12A2-CE4D9BDB85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CAB5D-6339-9D80-180B-F0A375AF2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BC1A-32BE-4295-ABAC-A0B78F93A266}" type="datetime1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B4334-EBCA-FBEA-BDB8-5E7045F5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8DFDF-D1D4-95DC-8819-B1281F71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638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382" y="1"/>
            <a:ext cx="11079237" cy="8689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91440" rIns="91440" bIns="91440" anchor="ctr" anchorCtr="0"/>
          <a:lstStyle>
            <a:lvl1pPr>
              <a:lnSpc>
                <a:spcPct val="9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Slide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594718" y="6654801"/>
            <a:ext cx="5393581" cy="1077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700"/>
              <a:t>NREL</a:t>
            </a:r>
            <a:r>
              <a:rPr lang="en-US" sz="700" baseline="0"/>
              <a:t>    </a:t>
            </a:r>
            <a:r>
              <a:rPr lang="en-US" sz="700"/>
              <a:t>|    </a:t>
            </a:r>
            <a:fld id="{BFD71CF8-5198-8441-A7C0-DC22FD64CBE4}" type="slidenum">
              <a:rPr lang="en-US" sz="700"/>
              <a:t>‹#›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14970247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3288" r="3423" b="57134"/>
          <a:stretch/>
        </p:blipFill>
        <p:spPr>
          <a:xfrm>
            <a:off x="3525794" y="516237"/>
            <a:ext cx="8446529" cy="4053016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3" name="TextBox 2"/>
          <p:cNvSpPr txBox="1"/>
          <p:nvPr userDrawn="1"/>
        </p:nvSpPr>
        <p:spPr>
          <a:xfrm>
            <a:off x="428367" y="296565"/>
            <a:ext cx="29875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1">
                <a:solidFill>
                  <a:srgbClr val="FF0000"/>
                </a:solidFill>
              </a:rPr>
              <a:t>PC Users:</a:t>
            </a:r>
          </a:p>
          <a:p>
            <a:pPr algn="l"/>
            <a:r>
              <a:rPr lang="en-US" sz="2400" i="1">
                <a:solidFill>
                  <a:srgbClr val="FF0000"/>
                </a:solidFill>
              </a:rPr>
              <a:t>Microsoft PowerPoint for Windows has default settings that continually compress images. To avoid loss</a:t>
            </a:r>
            <a:r>
              <a:rPr lang="en-US" sz="2400" i="1" baseline="0">
                <a:solidFill>
                  <a:srgbClr val="FF0000"/>
                </a:solidFill>
              </a:rPr>
              <a:t> of quality </a:t>
            </a:r>
            <a:r>
              <a:rPr lang="en-US" sz="2400" i="1">
                <a:solidFill>
                  <a:srgbClr val="FF0000"/>
                </a:solidFill>
              </a:rPr>
              <a:t>for photos and graphics within this presentation file,</a:t>
            </a:r>
            <a:r>
              <a:rPr lang="en-US" sz="2400" i="1" baseline="0">
                <a:solidFill>
                  <a:srgbClr val="FF0000"/>
                </a:solidFill>
              </a:rPr>
              <a:t> </a:t>
            </a:r>
            <a:r>
              <a:rPr lang="en-US" sz="2400" i="1">
                <a:solidFill>
                  <a:srgbClr val="FF0000"/>
                </a:solidFill>
              </a:rPr>
              <a:t>please follow these</a:t>
            </a:r>
            <a:r>
              <a:rPr lang="en-US" sz="2400" i="1" baseline="0">
                <a:solidFill>
                  <a:srgbClr val="FF0000"/>
                </a:solidFill>
              </a:rPr>
              <a:t> instructions </a:t>
            </a:r>
            <a:r>
              <a:rPr lang="en-US" sz="2400" i="1">
                <a:solidFill>
                  <a:srgbClr val="FF0000"/>
                </a:solidFill>
              </a:rPr>
              <a:t>to change your software settings.</a:t>
            </a:r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15938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1669356"/>
            <a:ext cx="5762859" cy="1797768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19809" y="3707711"/>
            <a:ext cx="562568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623272" y="-2"/>
            <a:ext cx="3257469" cy="14564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436" y="367354"/>
            <a:ext cx="2524571" cy="671341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948645"/>
            <a:ext cx="5763684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424927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681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18" y="0"/>
            <a:ext cx="6086983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23272" y="-2"/>
            <a:ext cx="3257469" cy="14564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436" y="367354"/>
            <a:ext cx="2524571" cy="671341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3272" y="2008023"/>
            <a:ext cx="5269528" cy="1797768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60447" y="4046377"/>
            <a:ext cx="609997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3273" y="4287311"/>
            <a:ext cx="5270283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737047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5932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2006436"/>
            <a:ext cx="7191331" cy="1460688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3733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3272" y="-2"/>
            <a:ext cx="3257469" cy="14564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436" y="367354"/>
            <a:ext cx="2524571" cy="671341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659717"/>
            <a:ext cx="5763684" cy="1468735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347"/>
              </a:lnSpc>
              <a:spcBef>
                <a:spcPts val="533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287004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505476426_FlareFre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681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82633" y="2006436"/>
            <a:ext cx="7191331" cy="1460688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3733"/>
              </a:lnSpc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3272" y="-2"/>
            <a:ext cx="3257469" cy="145641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NREL_logo_2009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436" y="367354"/>
            <a:ext cx="2524571" cy="671341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982634" y="3659717"/>
            <a:ext cx="5763684" cy="1468735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347"/>
              </a:lnSpc>
              <a:spcBef>
                <a:spcPts val="533"/>
              </a:spcBef>
              <a:buNone/>
              <a:defRPr sz="24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302731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09599" y="1"/>
            <a:ext cx="10982476" cy="1035352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12667056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1" y="1828801"/>
            <a:ext cx="10826751" cy="45000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84100-F07E-4CF2-A962-19EE44C8A74F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3578059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1"/>
            <a:ext cx="7915124" cy="1209524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1" y="1499810"/>
            <a:ext cx="10826751" cy="4829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260F2-529C-40DF-A934-F09BD04CF679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11949556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2864762"/>
            <a:ext cx="10826751" cy="715429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AC7B7-7A98-4C81-A996-82DDF9F035E9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37048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4E60-6C22-40F6-7654-6107F24E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39B41-8A6D-E6EB-3BFD-7C14281FF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D3F49-78E3-FAC4-4FB2-D7E1C311A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3EEC14-7D3D-98C5-06CC-D37113506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B5A4C1-0908-8DA5-8765-C28099320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8A6BA-805D-58AD-C79B-E0582F02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5320C-A1B7-4B61-8F42-2AF0442BF54E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5F241-8B82-8996-FEE7-EB5596C9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F6841F-A460-6008-CF11-C21F1560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084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680843A-FA32-4547-AADC-72F9FE91BC8D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7893559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9807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44154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9156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4727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18D6F3-12A7-4E13-86C0-D95DED62D220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28597494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chemeClr val="tx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93421E-9C65-466E-95F7-1D98C9BCC8D5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16286894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2ECF2B5-2781-4732-B4D9-0D0F0DB26523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22957177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877855-1940-44D7-850B-59EC85AE8908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5266719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31B4350-B528-43BD-990B-65E11E5FED28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5084814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AED030-AB27-4A84-AF89-BC464077271F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1085665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"/>
            <a:ext cx="4286552" cy="160020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49" y="1849598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8" y="1849598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1311549" y="23690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311549" y="24887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4418" y="24887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311549" y="30081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311549" y="3134786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24418" y="3134786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1311549" y="3654215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311549" y="3782197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624418" y="3782197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1311549" y="4301627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1311549" y="4437910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418" y="4437910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1311549" y="4957339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1311549" y="508532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18" y="5085322"/>
            <a:ext cx="575431" cy="5194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1311549" y="560475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1549" y="5732732"/>
            <a:ext cx="6886537" cy="519429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667" b="1">
                <a:solidFill>
                  <a:srgbClr val="333333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624418" y="5732732"/>
            <a:ext cx="575431" cy="519429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667" b="1">
                <a:solidFill>
                  <a:schemeClr val="bg1"/>
                </a:solidFill>
              </a:defRPr>
            </a:lvl1pPr>
            <a:lvl2pPr marL="609585" indent="0">
              <a:buNone/>
              <a:defRPr sz="3200"/>
            </a:lvl2pPr>
            <a:lvl3pPr marL="1219170" indent="0">
              <a:buNone/>
              <a:defRPr sz="3200"/>
            </a:lvl3pPr>
            <a:lvl4pPr marL="1828754" indent="0">
              <a:buNone/>
              <a:defRPr sz="3200"/>
            </a:lvl4pPr>
            <a:lvl5pPr marL="2438339" indent="0">
              <a:buNone/>
              <a:defRPr sz="32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1311549" y="6252161"/>
            <a:ext cx="6886537" cy="9368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0F985F-BA01-4156-8F68-8979F9FC6172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20572751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3272" y="1669356"/>
            <a:ext cx="5269528" cy="1797768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60447" y="3707711"/>
            <a:ext cx="6099972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3273" y="3948645"/>
            <a:ext cx="5270283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38951880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3272" y="1669356"/>
            <a:ext cx="5269528" cy="1797768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60447" y="3707711"/>
            <a:ext cx="6099972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623273" y="3948645"/>
            <a:ext cx="5270283" cy="1468735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None/>
              <a:defRPr sz="2400" baseline="0">
                <a:solidFill>
                  <a:srgbClr val="FFFFFF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350276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6C24-497C-F937-3544-5AD30994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2C311-AC41-9FC7-5554-3968C784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4EF6-4D14-4665-87A5-1C7081F93233}" type="datetime1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F2974-7C3B-2CA8-0298-F85ADCAB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96490-88EE-9005-B79C-C2E93B31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068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ing -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120900"/>
            <a:ext cx="7421039" cy="83820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48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Key Messaging Slide One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042217"/>
            <a:ext cx="4997165" cy="83820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4800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624784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-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0"/>
            <a:ext cx="4279652" cy="2265941"/>
          </a:xfrm>
        </p:spPr>
        <p:txBody>
          <a:bodyPr/>
          <a:lstStyle/>
          <a:p>
            <a:r>
              <a:rPr lang="en-US"/>
              <a:t>Data Slide: </a:t>
            </a:r>
            <a:br>
              <a:rPr lang="en-US"/>
            </a:br>
            <a:r>
              <a:rPr lang="en-US"/>
              <a:t>Keep Title Concise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437114" y="556685"/>
            <a:ext cx="6359071" cy="1709257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667"/>
            </a:lvl1pPr>
          </a:lstStyle>
          <a:p>
            <a:pPr lvl="0"/>
            <a:r>
              <a:rPr lang="en-US"/>
              <a:t>Summary or description text about the slide, charts, data go here.</a:t>
            </a:r>
          </a:p>
        </p:txBody>
      </p:sp>
      <p:sp>
        <p:nvSpPr>
          <p:cNvPr id="5" name="Chart Placeholder 6"/>
          <p:cNvSpPr>
            <a:spLocks noGrp="1"/>
          </p:cNvSpPr>
          <p:nvPr>
            <p:ph type="chart" sz="quarter" idx="11" hasCustomPrompt="1"/>
          </p:nvPr>
        </p:nvSpPr>
        <p:spPr>
          <a:xfrm>
            <a:off x="624418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2" hasCustomPrompt="1"/>
          </p:nvPr>
        </p:nvSpPr>
        <p:spPr>
          <a:xfrm>
            <a:off x="9284800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1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6354569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2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3490746" y="2774774"/>
            <a:ext cx="2511385" cy="19148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4417" y="4798484"/>
            <a:ext cx="2510367" cy="3556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491765" y="4798484"/>
            <a:ext cx="2510367" cy="3556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6355587" y="4798484"/>
            <a:ext cx="2510367" cy="3556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284799" y="4798484"/>
            <a:ext cx="2510367" cy="3556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4417" y="6233413"/>
            <a:ext cx="2510367" cy="27359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333" baseline="0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Data citation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F647E2-3D87-4E2F-A951-352556A5784C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8591773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r">
              <a:buNone/>
              <a:defRPr sz="24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3414950"/>
            <a:ext cx="12192000" cy="264416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/>
          <a:lstStyle>
            <a:lvl1pPr marL="0" indent="0" algn="ctr">
              <a:buNone/>
              <a:defRPr sz="133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7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24418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926493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92649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5241522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4152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7540880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7540881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9782136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9782137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4284680" cy="2272344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65424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986149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5234712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756758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9782135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062315-0C13-4B0C-8A8A-B9125226D14F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7886194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1"/>
            <a:ext cx="12192000" cy="357716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2133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24417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624418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926493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92649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5241522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5241524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7540880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7540881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9782136" y="5057513"/>
            <a:ext cx="1782233" cy="760891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  <a:lvl2pPr marL="609585" indent="0">
              <a:buNone/>
              <a:defRPr sz="2133"/>
            </a:lvl2pPr>
            <a:lvl3pPr marL="1219170" indent="0">
              <a:buNone/>
              <a:defRPr sz="2133"/>
            </a:lvl3pPr>
            <a:lvl4pPr marL="1828754" indent="0">
              <a:buNone/>
              <a:defRPr sz="2133"/>
            </a:lvl4pPr>
            <a:lvl5pPr marL="2438339" indent="0">
              <a:buNone/>
              <a:defRPr sz="2133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9782137" y="4519809"/>
            <a:ext cx="1782233" cy="435380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 marL="609585" indent="0">
              <a:buNone/>
              <a:defRPr sz="2933">
                <a:solidFill>
                  <a:srgbClr val="8DC63F"/>
                </a:solidFill>
              </a:defRPr>
            </a:lvl2pPr>
            <a:lvl3pPr marL="1219170" indent="0">
              <a:buNone/>
              <a:defRPr sz="2933">
                <a:solidFill>
                  <a:srgbClr val="8DC63F"/>
                </a:solidFill>
              </a:defRPr>
            </a:lvl3pPr>
            <a:lvl4pPr marL="1828754" indent="0">
              <a:buNone/>
              <a:defRPr sz="2933">
                <a:solidFill>
                  <a:srgbClr val="8DC63F"/>
                </a:solidFill>
              </a:defRPr>
            </a:lvl4pPr>
            <a:lvl5pPr marL="2438339" indent="0">
              <a:buNone/>
              <a:defRPr sz="2933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8" name="Title 3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4284680" cy="2272344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9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65424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0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986149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1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5234712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2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7567584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3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9782135" y="2616060"/>
            <a:ext cx="1722576" cy="172257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7E19B-0A35-4701-A94B-32C14BE32EC8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20273937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1"/>
            <a:ext cx="12192000" cy="357716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2133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639234" y="3958167"/>
            <a:ext cx="11023581" cy="231775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667"/>
            </a:lvl1pPr>
            <a:lvl2pPr marL="609585" indent="0">
              <a:buNone/>
              <a:defRPr sz="2667"/>
            </a:lvl2pPr>
            <a:lvl3pPr marL="1219170" indent="0">
              <a:buNone/>
              <a:defRPr sz="2667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</a:lstStyle>
          <a:p>
            <a:pPr lvl="0"/>
            <a:r>
              <a:rPr lang="en-US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931736"/>
            <a:ext cx="6582643" cy="629788"/>
          </a:xfrm>
        </p:spPr>
        <p:txBody>
          <a:bodyPr lIns="27432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/>
              <a:t>Title: Content Slide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3EEE1-357A-4035-AF4F-864D4790CA7A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35031829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-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Photo Slide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09600" y="1855841"/>
            <a:ext cx="5497435" cy="3389856"/>
          </a:xfrm>
          <a:prstGeom prst="rect">
            <a:avLst/>
          </a:prstGeom>
        </p:spPr>
        <p:txBody>
          <a:bodyPr vert="horz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5454634"/>
            <a:ext cx="5497435" cy="969684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spcBef>
                <a:spcPts val="1333"/>
              </a:spcBef>
              <a:buFont typeface="Arial"/>
              <a:buNone/>
              <a:defRPr sz="2400" baseline="0"/>
            </a:lvl1pPr>
          </a:lstStyle>
          <a:p>
            <a:pPr lvl="0"/>
            <a:r>
              <a:rPr lang="en-US"/>
              <a:t>Description of the photo/image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6433744" y="243840"/>
            <a:ext cx="5162664" cy="2794016"/>
          </a:xfrm>
          <a:prstGeom prst="rect">
            <a:avLst/>
          </a:prstGeom>
        </p:spPr>
        <p:txBody>
          <a:bodyPr vert="horz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433744" y="3306596"/>
            <a:ext cx="5162664" cy="3117721"/>
          </a:xfrm>
          <a:prstGeom prst="rect">
            <a:avLst/>
          </a:prstGeom>
        </p:spPr>
        <p:txBody>
          <a:bodyPr vert="horz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7470D-F09E-4FCB-A837-2EA220599419}"/>
              </a:ext>
            </a:extLst>
          </p:cNvPr>
          <p:cNvSpPr txBox="1"/>
          <p:nvPr userDrawn="1"/>
        </p:nvSpPr>
        <p:spPr>
          <a:xfrm>
            <a:off x="8948936" y="6310390"/>
            <a:ext cx="303936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67"/>
              <a:t>NREL</a:t>
            </a:r>
            <a:r>
              <a:rPr lang="en-US" sz="1067" baseline="0"/>
              <a:t>    </a:t>
            </a:r>
            <a:r>
              <a:rPr lang="en-US" sz="1067"/>
              <a:t>|    </a:t>
            </a:r>
            <a:fld id="{BFD71CF8-5198-8441-A7C0-DC22FD64CBE4}" type="slidenum">
              <a:rPr lang="en-US" sz="1067"/>
              <a:pPr marL="0" marR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67"/>
          </a:p>
        </p:txBody>
      </p:sp>
    </p:spTree>
    <p:extLst>
      <p:ext uri="{BB962C8B-B14F-4D97-AF65-F5344CB8AC3E}">
        <p14:creationId xmlns:p14="http://schemas.microsoft.com/office/powerpoint/2010/main" val="42840347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897552" y="547061"/>
            <a:ext cx="6141829" cy="1797768"/>
          </a:xfrm>
        </p:spPr>
        <p:txBody>
          <a:bodyPr anchor="b" anchorCtr="0">
            <a:noAutofit/>
          </a:bodyPr>
          <a:lstStyle>
            <a:lvl1pPr marL="0" indent="0">
              <a:buNone/>
              <a:defRPr sz="2400" baseline="0"/>
            </a:lvl1pPr>
          </a:lstStyle>
          <a:p>
            <a:pPr lvl="0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988864" y="2585416"/>
            <a:ext cx="660754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4897557" y="2759470"/>
            <a:ext cx="2822223" cy="471813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600"/>
              </a:spcBef>
              <a:spcAft>
                <a:spcPts val="800"/>
              </a:spcAft>
            </a:pPr>
            <a:r>
              <a:rPr lang="en-US" sz="2400" b="1">
                <a:solidFill>
                  <a:srgbClr val="333333"/>
                </a:solidFill>
              </a:rPr>
              <a:t>  www.nrel.gov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110224" y="5401589"/>
            <a:ext cx="3257469" cy="1456411"/>
          </a:xfrm>
          <a:prstGeom prst="rect">
            <a:avLst/>
          </a:prstGeom>
          <a:solidFill>
            <a:srgbClr val="0079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0" descr="NREL_logo_2009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9388" y="5768944"/>
            <a:ext cx="2524571" cy="6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025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382" y="1"/>
            <a:ext cx="11079237" cy="86894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91440" rIns="91440" bIns="91440" anchor="ctr" anchorCtr="0"/>
          <a:lstStyle>
            <a:lvl1pPr>
              <a:lnSpc>
                <a:spcPct val="9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Simple Slide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594718" y="6654801"/>
            <a:ext cx="5393581" cy="1077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700"/>
              <a:t>NREL</a:t>
            </a:r>
            <a:r>
              <a:rPr lang="en-US" sz="700" baseline="0"/>
              <a:t>    </a:t>
            </a:r>
            <a:r>
              <a:rPr lang="en-US" sz="700"/>
              <a:t>|    </a:t>
            </a:r>
            <a:fld id="{BFD71CF8-5198-8441-A7C0-DC22FD64CBE4}" type="slidenum">
              <a:rPr lang="en-US" sz="700"/>
              <a:t>‹#›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38821622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1"/>
            <a:ext cx="7915124" cy="120952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Simple Slide – 1 column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1" y="1499810"/>
            <a:ext cx="10826750" cy="4829025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300492">
              <a:tabLst/>
              <a:defRPr sz="2666">
                <a:solidFill>
                  <a:schemeClr val="tx1">
                    <a:lumMod val="50000"/>
                  </a:schemeClr>
                </a:solidFill>
              </a:defRPr>
            </a:lvl1pPr>
            <a:lvl2pPr marL="837990" indent="-378789">
              <a:buFont typeface="Arial" panose="020B0604020202020204" pitchFamily="34" charset="0"/>
              <a:buChar char="•"/>
              <a:tabLst/>
              <a:defRPr sz="2666">
                <a:solidFill>
                  <a:schemeClr val="tx1">
                    <a:lumMod val="50000"/>
                  </a:schemeClr>
                </a:solidFill>
              </a:defRPr>
            </a:lvl2pPr>
            <a:lvl3pPr marL="1218895" indent="-315305">
              <a:tabLst/>
              <a:defRPr sz="2666">
                <a:solidFill>
                  <a:schemeClr val="tx1">
                    <a:lumMod val="50000"/>
                  </a:schemeClr>
                </a:solidFill>
              </a:defRPr>
            </a:lvl3pPr>
            <a:lvl4pPr marL="1534200" indent="-302608">
              <a:buFont typeface="Arial" panose="020B0604020202020204" pitchFamily="34" charset="0"/>
              <a:buChar char="•"/>
              <a:tabLst/>
              <a:defRPr sz="2666">
                <a:solidFill>
                  <a:schemeClr val="tx1">
                    <a:lumMod val="50000"/>
                  </a:schemeClr>
                </a:solidFill>
              </a:defRPr>
            </a:lvl4pPr>
            <a:lvl5pPr marL="1915105" indent="-302608">
              <a:buFont typeface="Arial" panose="020B0604020202020204" pitchFamily="34" charset="0"/>
              <a:buChar char="•"/>
              <a:tabLst/>
              <a:defRPr sz="2666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410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E564BD-393B-79B1-FD56-BF2F6665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5352-5F2F-4270-8C12-BCF6C43B8913}" type="datetime1">
              <a:rPr lang="en-US" smtClean="0"/>
              <a:t>6/23/24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768432-E1AC-8C92-17FD-9A82BC2F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3AA39-F539-5B37-C229-457D50FD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6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CC14-D1BA-ECD4-44BC-33E7E9EC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21DE9-A58A-F77B-CD48-52E1AFD2E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5D13A-C903-6751-A32C-BE8A34B79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66B6A-FB14-3B2C-739C-C3530BF84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D61-87DF-46A6-B2E4-E4E8EB2326C5}" type="datetime1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7E1BC-318C-340A-41EE-63DCEB4B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DF360-66C3-487C-C280-A765CCF4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66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2D31-ADAC-566F-6DD2-41A9B020E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8B845-6F89-A09E-EB9D-2E859E0CF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F3BA2-DAA5-3CC3-612B-6AA4AC5FB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E3A9C-6668-F304-78DC-3F03EE1C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9B8E3-D8E5-4D2E-8D28-964BDBA63B6E}" type="datetime1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41814-6D64-1974-0D8C-136B7BF9B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AFAF0-E737-FE5E-E83F-1655590E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76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3A253-BEB2-11BE-E0A6-BCEEB2F3B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8CA20-B675-B4C2-2E3A-4A8735ADD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39971-4B0A-F9FA-30F3-71D49013C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08153-9FDC-44DC-9535-B178D524D1D2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84E80-D838-5FB4-5437-6640A1311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91210-9ED5-FF9F-A2DC-FC14D26BC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0FECC-55C2-4F01-BAF7-F6EF1D1A1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5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959683-174E-7866-57CF-7A6BF092CD5C}"/>
              </a:ext>
            </a:extLst>
          </p:cNvPr>
          <p:cNvSpPr txBox="1"/>
          <p:nvPr userDrawn="1"/>
        </p:nvSpPr>
        <p:spPr>
          <a:xfrm rot="20630932">
            <a:off x="2106581" y="1679835"/>
            <a:ext cx="8000908" cy="3498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33" b="1">
                <a:solidFill>
                  <a:schemeClr val="bg1">
                    <a:lumMod val="85000"/>
                  </a:schemeClr>
                </a:solidFill>
              </a:rPr>
              <a:t>DRAFT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"/>
            <a:ext cx="5497435" cy="160020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3689"/>
            <a:ext cx="10972800" cy="43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97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</p:sldLayoutIdLst>
  <p:hf hdr="0" ftr="0" dt="0"/>
  <p:txStyles>
    <p:titleStyle>
      <a:lvl1pPr marL="0" algn="ctr" defTabSz="609585" rtl="0" eaLnBrk="1" latinLnBrk="0" hangingPunct="1">
        <a:lnSpc>
          <a:spcPts val="3733"/>
        </a:lnSpc>
        <a:spcBef>
          <a:spcPct val="0"/>
        </a:spcBef>
        <a:buNone/>
        <a:defRPr sz="4000" kern="1200" spc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959683-174E-7866-57CF-7A6BF092CD5C}"/>
              </a:ext>
            </a:extLst>
          </p:cNvPr>
          <p:cNvSpPr txBox="1"/>
          <p:nvPr userDrawn="1"/>
        </p:nvSpPr>
        <p:spPr>
          <a:xfrm rot="20630932">
            <a:off x="2106581" y="1679835"/>
            <a:ext cx="8000908" cy="3498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133" b="1">
                <a:solidFill>
                  <a:schemeClr val="bg1">
                    <a:lumMod val="85000"/>
                  </a:schemeClr>
                </a:solidFill>
              </a:rPr>
              <a:t>DRAFT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"/>
            <a:ext cx="5497435" cy="160020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3689"/>
            <a:ext cx="10972800" cy="435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48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48" r:id="rId28"/>
  </p:sldLayoutIdLst>
  <p:hf hdr="0" ftr="0" dt="0"/>
  <p:txStyles>
    <p:titleStyle>
      <a:lvl1pPr marL="0" algn="ctr" defTabSz="609585" rtl="0" eaLnBrk="1" latinLnBrk="0" hangingPunct="1">
        <a:lnSpc>
          <a:spcPts val="3733"/>
        </a:lnSpc>
        <a:spcBef>
          <a:spcPct val="0"/>
        </a:spcBef>
        <a:buNone/>
        <a:defRPr sz="4000" kern="1200" spc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5" Type="http://schemas.openxmlformats.org/officeDocument/2006/relationships/image" Target="../media/image4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Relationship Id="rId14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hyperlink" Target="https://github.com/NREL/REopt.j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1.svg"/><Relationship Id="rId11" Type="http://schemas.openxmlformats.org/officeDocument/2006/relationships/hyperlink" Target="https://github.com/NREL/REopt_API" TargetMode="External"/><Relationship Id="rId5" Type="http://schemas.openxmlformats.org/officeDocument/2006/relationships/image" Target="../media/image50.png"/><Relationship Id="rId10" Type="http://schemas.openxmlformats.org/officeDocument/2006/relationships/hyperlink" Target="https://github.com/nrel/reopt-api-analysis/wiki" TargetMode="External"/><Relationship Id="rId4" Type="http://schemas.openxmlformats.org/officeDocument/2006/relationships/image" Target="../media/image49.svg"/><Relationship Id="rId9" Type="http://schemas.openxmlformats.org/officeDocument/2006/relationships/hyperlink" Target="https://reopt.nrel.gov/tool" TargetMode="External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effectLst/>
                <a:latin typeface="Franklin Gothic Medium" panose="020B0603020102020204" pitchFamily="34" charset="0"/>
                <a:ea typeface="Calibri" panose="020F0502020204030204" pitchFamily="34" charset="0"/>
              </a:rPr>
              <a:t>Modeling ASHP in </a:t>
            </a:r>
            <a:r>
              <a:rPr lang="en-US" sz="2800" dirty="0" err="1">
                <a:effectLst/>
                <a:latin typeface="Franklin Gothic Medium" panose="020B0603020102020204" pitchFamily="34" charset="0"/>
                <a:ea typeface="Calibri" panose="020F0502020204030204" pitchFamily="34" charset="0"/>
              </a:rPr>
              <a:t>REopt</a:t>
            </a:r>
            <a:endParaRPr lang="en-US" sz="2800" dirty="0">
              <a:effectLst/>
              <a:latin typeface="Franklin Gothic Medium" panose="020B0603020102020204" pitchFamily="34" charset="0"/>
              <a:ea typeface="Calibri" panose="020F0502020204030204" pitchFamily="34" charset="0"/>
            </a:endParaRPr>
          </a:p>
          <a:p>
            <a:r>
              <a:rPr lang="en-US" sz="2800" spc="-7" dirty="0">
                <a:solidFill>
                  <a:srgbClr val="FFFFFF"/>
                </a:solidFill>
                <a:latin typeface="Franklin Gothic Medium" panose="020B0603020102020204" pitchFamily="34" charset="0"/>
                <a:cs typeface="Calibri"/>
              </a:rPr>
              <a:t>Case Studies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82634" y="3659717"/>
            <a:ext cx="6427047" cy="778933"/>
          </a:xfrm>
        </p:spPr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June 24,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DC22E-D665-05E2-222D-EFC97E87C46F}"/>
              </a:ext>
            </a:extLst>
          </p:cNvPr>
          <p:cNvSpPr txBox="1"/>
          <p:nvPr/>
        </p:nvSpPr>
        <p:spPr>
          <a:xfrm>
            <a:off x="114251" y="6457593"/>
            <a:ext cx="5309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DRAFT – NOT FOR CITATION, QUOTATION,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33685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ECA7-ED9A-59BD-1EB7-AFAA0A93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738E-AB12-E869-CD45-0C0B4D6A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80" y="894"/>
            <a:ext cx="11668653" cy="1438052"/>
          </a:xfrm>
        </p:spPr>
        <p:txBody>
          <a:bodyPr/>
          <a:lstStyle/>
          <a:p>
            <a:r>
              <a:rPr lang="en-US" sz="3600" dirty="0">
                <a:latin typeface="Franklin Gothic Medium" panose="020B0603020102020204" pitchFamily="34" charset="0"/>
              </a:rPr>
              <a:t>System Configuration 2</a:t>
            </a:r>
            <a:endParaRPr lang="en-US" sz="3600" baseline="30000" dirty="0">
              <a:latin typeface="Franklin Gothic Medium" panose="020B0603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59AA68-53F5-0A59-2C91-DC4FFF140A15}"/>
              </a:ext>
            </a:extLst>
          </p:cNvPr>
          <p:cNvSpPr txBox="1"/>
          <p:nvPr/>
        </p:nvSpPr>
        <p:spPr>
          <a:xfrm>
            <a:off x="182995" y="2122175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Large Office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A9508F-F2AA-BB77-E422-FD6C827749F3}"/>
              </a:ext>
            </a:extLst>
          </p:cNvPr>
          <p:cNvSpPr txBox="1"/>
          <p:nvPr/>
        </p:nvSpPr>
        <p:spPr>
          <a:xfrm>
            <a:off x="182995" y="3140932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Large Hotel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7B0C91-5E13-257F-4F6A-727F3D5DE95F}"/>
              </a:ext>
            </a:extLst>
          </p:cNvPr>
          <p:cNvSpPr txBox="1"/>
          <p:nvPr/>
        </p:nvSpPr>
        <p:spPr>
          <a:xfrm>
            <a:off x="180276" y="3998599"/>
            <a:ext cx="141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Midrise Apartment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DB8F24-7004-0D2B-1C2A-9E0C8854099B}"/>
              </a:ext>
            </a:extLst>
          </p:cNvPr>
          <p:cNvSpPr txBox="1"/>
          <p:nvPr/>
        </p:nvSpPr>
        <p:spPr>
          <a:xfrm>
            <a:off x="180276" y="5057837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Retail Store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A44857-7842-B7CE-943F-299A4664E989}"/>
              </a:ext>
            </a:extLst>
          </p:cNvPr>
          <p:cNvSpPr txBox="1"/>
          <p:nvPr/>
        </p:nvSpPr>
        <p:spPr>
          <a:xfrm>
            <a:off x="180276" y="5987206"/>
            <a:ext cx="141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Secondary School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C47CB9-64D4-919D-63F8-0F86317AB523}"/>
              </a:ext>
            </a:extLst>
          </p:cNvPr>
          <p:cNvSpPr txBox="1"/>
          <p:nvPr/>
        </p:nvSpPr>
        <p:spPr>
          <a:xfrm>
            <a:off x="2652221" y="1486810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Space Heating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158D11-BF05-9ECD-4BBF-EA7316AC8188}"/>
              </a:ext>
            </a:extLst>
          </p:cNvPr>
          <p:cNvSpPr txBox="1"/>
          <p:nvPr/>
        </p:nvSpPr>
        <p:spPr>
          <a:xfrm>
            <a:off x="6022709" y="1471089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Space Cooling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204FF3-59F7-5ABB-0C94-AF6423786C12}"/>
              </a:ext>
            </a:extLst>
          </p:cNvPr>
          <p:cNvSpPr txBox="1"/>
          <p:nvPr/>
        </p:nvSpPr>
        <p:spPr>
          <a:xfrm>
            <a:off x="9171917" y="1499043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DHW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38" name="Picture 37" descr="A graph of a graph showing the time&#10;&#10;Description automatically generated with medium confidence">
            <a:extLst>
              <a:ext uri="{FF2B5EF4-FFF2-40B4-BE49-F238E27FC236}">
                <a16:creationId xmlns:a16="http://schemas.microsoft.com/office/drawing/2014/main" id="{A71FFD02-0FC9-7709-A5F5-1130A0919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47" y="1915435"/>
            <a:ext cx="3967063" cy="1109433"/>
          </a:xfrm>
          <a:prstGeom prst="rect">
            <a:avLst/>
          </a:prstGeom>
        </p:spPr>
      </p:pic>
      <p:pic>
        <p:nvPicPr>
          <p:cNvPr id="47" name="Picture 46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D3B50ED2-0726-7F92-0643-6FD1B6593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48" y="2906791"/>
            <a:ext cx="3943165" cy="1113125"/>
          </a:xfrm>
          <a:prstGeom prst="rect">
            <a:avLst/>
          </a:prstGeom>
        </p:spPr>
      </p:pic>
      <p:pic>
        <p:nvPicPr>
          <p:cNvPr id="43" name="Picture 42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31B45873-B51E-55A4-BD0F-8605EFF53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23" y="2868443"/>
            <a:ext cx="3943165" cy="1109433"/>
          </a:xfrm>
          <a:prstGeom prst="rect">
            <a:avLst/>
          </a:prstGeom>
        </p:spPr>
      </p:pic>
      <p:pic>
        <p:nvPicPr>
          <p:cNvPr id="49" name="Picture 48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E221C5F9-9FF0-4E92-91B3-AB50531B8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54" y="3869170"/>
            <a:ext cx="3841369" cy="1088169"/>
          </a:xfrm>
          <a:prstGeom prst="rect">
            <a:avLst/>
          </a:prstGeom>
        </p:spPr>
      </p:pic>
      <p:pic>
        <p:nvPicPr>
          <p:cNvPr id="51" name="Picture 50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9A33FE54-0E08-6358-9E17-C6EB26D2C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77" y="3866072"/>
            <a:ext cx="3906553" cy="1109434"/>
          </a:xfrm>
          <a:prstGeom prst="rect">
            <a:avLst/>
          </a:prstGeom>
        </p:spPr>
      </p:pic>
      <p:pic>
        <p:nvPicPr>
          <p:cNvPr id="53" name="Picture 52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636B9CB3-4A02-C70E-2E57-132014A50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17" y="3851136"/>
            <a:ext cx="3984970" cy="1114441"/>
          </a:xfrm>
          <a:prstGeom prst="rect">
            <a:avLst/>
          </a:prstGeom>
        </p:spPr>
      </p:pic>
      <p:pic>
        <p:nvPicPr>
          <p:cNvPr id="55" name="Picture 54" descr="A graph showing the time of a graph&#10;&#10;Description automatically generated with medium confidence">
            <a:extLst>
              <a:ext uri="{FF2B5EF4-FFF2-40B4-BE49-F238E27FC236}">
                <a16:creationId xmlns:a16="http://schemas.microsoft.com/office/drawing/2014/main" id="{5E9CA9C1-E472-DD1D-321E-EBAE15D8C7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35" y="4821661"/>
            <a:ext cx="3838271" cy="1088169"/>
          </a:xfrm>
          <a:prstGeom prst="rect">
            <a:avLst/>
          </a:prstGeom>
        </p:spPr>
      </p:pic>
      <p:pic>
        <p:nvPicPr>
          <p:cNvPr id="57" name="Picture 56" descr="A graph of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90F3C26F-E919-6671-6178-89E48EE2D3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7" y="4821224"/>
            <a:ext cx="3899746" cy="1107501"/>
          </a:xfrm>
          <a:prstGeom prst="rect">
            <a:avLst/>
          </a:prstGeom>
        </p:spPr>
      </p:pic>
      <p:pic>
        <p:nvPicPr>
          <p:cNvPr id="59" name="Picture 5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1B5594A-C7F9-7E6E-FA29-848A023976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1" y="4826615"/>
            <a:ext cx="3964256" cy="1102110"/>
          </a:xfrm>
          <a:prstGeom prst="rect">
            <a:avLst/>
          </a:prstGeom>
        </p:spPr>
      </p:pic>
      <p:pic>
        <p:nvPicPr>
          <p:cNvPr id="61" name="Picture 60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F67C2064-B768-4CFC-28C3-9F640913D8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7" y="5766286"/>
            <a:ext cx="3775391" cy="1073108"/>
          </a:xfrm>
          <a:prstGeom prst="rect">
            <a:avLst/>
          </a:prstGeom>
        </p:spPr>
      </p:pic>
      <p:pic>
        <p:nvPicPr>
          <p:cNvPr id="63" name="Picture 62" descr="A graph of a graph showing the time&#10;&#10;Description automatically generated with medium confidence">
            <a:extLst>
              <a:ext uri="{FF2B5EF4-FFF2-40B4-BE49-F238E27FC236}">
                <a16:creationId xmlns:a16="http://schemas.microsoft.com/office/drawing/2014/main" id="{593B67F0-893F-47F4-CB02-D06A6BC0F2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16" y="5757171"/>
            <a:ext cx="3931714" cy="1109893"/>
          </a:xfrm>
          <a:prstGeom prst="rect">
            <a:avLst/>
          </a:prstGeom>
        </p:spPr>
      </p:pic>
      <p:pic>
        <p:nvPicPr>
          <p:cNvPr id="65" name="Picture 64" descr="A graph of a high rise building&#10;&#10;Description automatically generated with medium confidence">
            <a:extLst>
              <a:ext uri="{FF2B5EF4-FFF2-40B4-BE49-F238E27FC236}">
                <a16:creationId xmlns:a16="http://schemas.microsoft.com/office/drawing/2014/main" id="{23C95130-848E-153D-B8BE-F1D67DCA4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61" y="5757876"/>
            <a:ext cx="3989717" cy="1109188"/>
          </a:xfrm>
          <a:prstGeom prst="rect">
            <a:avLst/>
          </a:prstGeom>
        </p:spPr>
      </p:pic>
      <p:pic>
        <p:nvPicPr>
          <p:cNvPr id="4" name="Picture 3" descr="A graph showing the time of a business&#10;&#10;Description automatically generated with medium confidence">
            <a:extLst>
              <a:ext uri="{FF2B5EF4-FFF2-40B4-BE49-F238E27FC236}">
                <a16:creationId xmlns:a16="http://schemas.microsoft.com/office/drawing/2014/main" id="{5DE3C6AD-2108-80DE-48BF-78326671EA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49" y="1884955"/>
            <a:ext cx="3838271" cy="1090981"/>
          </a:xfrm>
          <a:prstGeom prst="rect">
            <a:avLst/>
          </a:prstGeom>
        </p:spPr>
      </p:pic>
      <p:pic>
        <p:nvPicPr>
          <p:cNvPr id="7" name="Picture 6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A61CB9D5-4FF9-23F0-BA9C-D98E4BB167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69" y="2827093"/>
            <a:ext cx="3821668" cy="10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1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ECA7-ED9A-59BD-1EB7-AFAA0A93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7A74E248-CF92-8D53-CDD1-C038AEEF0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339253"/>
              </p:ext>
            </p:extLst>
          </p:nvPr>
        </p:nvGraphicFramePr>
        <p:xfrm>
          <a:off x="323677" y="2222883"/>
          <a:ext cx="11661453" cy="365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592">
                  <a:extLst>
                    <a:ext uri="{9D8B030D-6E8A-4147-A177-3AD203B41FA5}">
                      <a16:colId xmlns:a16="http://schemas.microsoft.com/office/drawing/2014/main" val="2909378276"/>
                    </a:ext>
                  </a:extLst>
                </a:gridCol>
                <a:gridCol w="876524">
                  <a:extLst>
                    <a:ext uri="{9D8B030D-6E8A-4147-A177-3AD203B41FA5}">
                      <a16:colId xmlns:a16="http://schemas.microsoft.com/office/drawing/2014/main" val="710034232"/>
                    </a:ext>
                  </a:extLst>
                </a:gridCol>
                <a:gridCol w="938123">
                  <a:extLst>
                    <a:ext uri="{9D8B030D-6E8A-4147-A177-3AD203B41FA5}">
                      <a16:colId xmlns:a16="http://schemas.microsoft.com/office/drawing/2014/main" val="2199025210"/>
                    </a:ext>
                  </a:extLst>
                </a:gridCol>
                <a:gridCol w="666443">
                  <a:extLst>
                    <a:ext uri="{9D8B030D-6E8A-4147-A177-3AD203B41FA5}">
                      <a16:colId xmlns:a16="http://schemas.microsoft.com/office/drawing/2014/main" val="1039655042"/>
                    </a:ext>
                  </a:extLst>
                </a:gridCol>
                <a:gridCol w="720347">
                  <a:extLst>
                    <a:ext uri="{9D8B030D-6E8A-4147-A177-3AD203B41FA5}">
                      <a16:colId xmlns:a16="http://schemas.microsoft.com/office/drawing/2014/main" val="3786059128"/>
                    </a:ext>
                  </a:extLst>
                </a:gridCol>
                <a:gridCol w="719570">
                  <a:extLst>
                    <a:ext uri="{9D8B030D-6E8A-4147-A177-3AD203B41FA5}">
                      <a16:colId xmlns:a16="http://schemas.microsoft.com/office/drawing/2014/main" val="1710715614"/>
                    </a:ext>
                  </a:extLst>
                </a:gridCol>
                <a:gridCol w="935421">
                  <a:extLst>
                    <a:ext uri="{9D8B030D-6E8A-4147-A177-3AD203B41FA5}">
                      <a16:colId xmlns:a16="http://schemas.microsoft.com/office/drawing/2014/main" val="1646072832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181341776"/>
                    </a:ext>
                  </a:extLst>
                </a:gridCol>
                <a:gridCol w="977462">
                  <a:extLst>
                    <a:ext uri="{9D8B030D-6E8A-4147-A177-3AD203B41FA5}">
                      <a16:colId xmlns:a16="http://schemas.microsoft.com/office/drawing/2014/main" val="331760195"/>
                    </a:ext>
                  </a:extLst>
                </a:gridCol>
                <a:gridCol w="861848">
                  <a:extLst>
                    <a:ext uri="{9D8B030D-6E8A-4147-A177-3AD203B41FA5}">
                      <a16:colId xmlns:a16="http://schemas.microsoft.com/office/drawing/2014/main" val="1056006738"/>
                    </a:ext>
                  </a:extLst>
                </a:gridCol>
                <a:gridCol w="924911">
                  <a:extLst>
                    <a:ext uri="{9D8B030D-6E8A-4147-A177-3AD203B41FA5}">
                      <a16:colId xmlns:a16="http://schemas.microsoft.com/office/drawing/2014/main" val="3042150101"/>
                    </a:ext>
                  </a:extLst>
                </a:gridCol>
                <a:gridCol w="977462">
                  <a:extLst>
                    <a:ext uri="{9D8B030D-6E8A-4147-A177-3AD203B41FA5}">
                      <a16:colId xmlns:a16="http://schemas.microsoft.com/office/drawing/2014/main" val="415770169"/>
                    </a:ext>
                  </a:extLst>
                </a:gridCol>
                <a:gridCol w="991309">
                  <a:extLst>
                    <a:ext uri="{9D8B030D-6E8A-4147-A177-3AD203B41FA5}">
                      <a16:colId xmlns:a16="http://schemas.microsoft.com/office/drawing/2014/main" val="1131936773"/>
                    </a:ext>
                  </a:extLst>
                </a:gridCol>
              </a:tblGrid>
              <a:tr h="95364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Building Type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ASHP-SH size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ASHP-WH size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none" strike="noStrike" kern="1200" noProof="0" dirty="0">
                          <a:latin typeface="Franklin Gothic Medium" panose="020B0603020102020204" pitchFamily="34" charset="0"/>
                        </a:rPr>
                        <a:t>LCC [$]</a:t>
                      </a:r>
                      <a:endParaRPr lang="en-US" sz="1500" b="1" dirty="0">
                        <a:latin typeface="Franklin Gothic Medium" panose="020B06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none" strike="noStrike" kern="1200" noProof="0" dirty="0">
                          <a:latin typeface="Franklin Gothic Medium" panose="020B0603020102020204" pitchFamily="34" charset="0"/>
                        </a:rPr>
                        <a:t>NPV [$]</a:t>
                      </a:r>
                      <a:endParaRPr lang="en-US" sz="1500" b="1" dirty="0">
                        <a:latin typeface="Franklin Gothic Medium" panose="020B06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LCCC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[$]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ASHP-SH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/ton]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ASHP-WH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Existing Boiler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Existing Chiller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kton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Electric Heater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CO2 Emission Saving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Avoided Health Damages [$]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341239553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Large Office</a:t>
                      </a:r>
                      <a:endParaRPr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31.0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1.1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9.12M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6.48k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72.11k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0.7k/</a:t>
                      </a:r>
                    </a:p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66k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699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7.6k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568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1,151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dirty="0">
                          <a:latin typeface="Franklin Gothic Book" panose="020B0503020102020204" pitchFamily="34" charset="0"/>
                        </a:rPr>
                        <a:t>42,134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4202079091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Large Hotel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79.4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34.0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4.84M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235.1k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255.2k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1.7k/</a:t>
                      </a:r>
                    </a:p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367k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1,717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6.7k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229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6,997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dirty="0">
                          <a:latin typeface="Franklin Gothic Book" panose="020B0503020102020204" pitchFamily="34" charset="0"/>
                        </a:rPr>
                        <a:t>273,089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883032987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Midrise Apartment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3.5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1.8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0.57M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4.41k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11.77k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0.1k/</a:t>
                      </a:r>
                    </a:p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6.9k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135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1.5k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21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371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dirty="0">
                          <a:latin typeface="Franklin Gothic Book" panose="020B0503020102020204" pitchFamily="34" charset="0"/>
                        </a:rPr>
                        <a:t>7,975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3963175294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Retail Store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0.87M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1.5k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dirty="0"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2898826113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Secondary School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0.3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1.5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4.60M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0.5k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4.0k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6.4/</a:t>
                      </a:r>
                    </a:p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484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6.4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9.9k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349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125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dirty="0">
                          <a:latin typeface="Franklin Gothic Book" panose="020B0503020102020204" pitchFamily="34" charset="0"/>
                        </a:rPr>
                        <a:t>2,186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231698679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19738E-AB12-E869-CD45-0C0B4D6A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80" y="894"/>
            <a:ext cx="11668653" cy="1438052"/>
          </a:xfrm>
        </p:spPr>
        <p:txBody>
          <a:bodyPr/>
          <a:lstStyle/>
          <a:p>
            <a:r>
              <a:rPr lang="en-US" sz="3600" dirty="0">
                <a:latin typeface="Franklin Gothic Medium" panose="020B0603020102020204" pitchFamily="34" charset="0"/>
              </a:rPr>
              <a:t>System Configuration 3</a:t>
            </a:r>
            <a:endParaRPr lang="en-US" sz="3600" baseline="30000" dirty="0">
              <a:latin typeface="Franklin Gothic Medium" panose="020B0603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D344C-42A8-8041-B7F7-2271788D5399}"/>
              </a:ext>
            </a:extLst>
          </p:cNvPr>
          <p:cNvSpPr/>
          <p:nvPr/>
        </p:nvSpPr>
        <p:spPr>
          <a:xfrm>
            <a:off x="1397876" y="2222883"/>
            <a:ext cx="956441" cy="3746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F01C88-DBA6-AD12-DBE5-DEB433C5783D}"/>
              </a:ext>
            </a:extLst>
          </p:cNvPr>
          <p:cNvCxnSpPr>
            <a:cxnSpLocks/>
          </p:cNvCxnSpPr>
          <p:nvPr/>
        </p:nvCxnSpPr>
        <p:spPr>
          <a:xfrm flipH="1" flipV="1">
            <a:off x="2167048" y="5526373"/>
            <a:ext cx="458621" cy="1084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870F28-5FD2-E08C-62AE-23026E18CDF6}"/>
              </a:ext>
            </a:extLst>
          </p:cNvPr>
          <p:cNvSpPr/>
          <p:nvPr/>
        </p:nvSpPr>
        <p:spPr>
          <a:xfrm>
            <a:off x="323677" y="6250323"/>
            <a:ext cx="3743826" cy="5456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 dirty="0"/>
              <a:t>When ASHP is used for both heating and cooling, it is mostly used for cooling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B8AB9D-9892-7C0F-6E1A-6735903B8796}"/>
              </a:ext>
            </a:extLst>
          </p:cNvPr>
          <p:cNvSpPr/>
          <p:nvPr/>
        </p:nvSpPr>
        <p:spPr>
          <a:xfrm>
            <a:off x="7303617" y="2176342"/>
            <a:ext cx="956441" cy="3746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3DABD-18AC-7D5D-CD84-5F7043AAA224}"/>
              </a:ext>
            </a:extLst>
          </p:cNvPr>
          <p:cNvSpPr txBox="1"/>
          <p:nvPr/>
        </p:nvSpPr>
        <p:spPr>
          <a:xfrm>
            <a:off x="316480" y="1576552"/>
            <a:ext cx="1166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Book" panose="020B0503020102020204" pitchFamily="34" charset="0"/>
              </a:rPr>
              <a:t>ASHP space </a:t>
            </a:r>
            <a:r>
              <a:rPr lang="en-US" dirty="0">
                <a:latin typeface="Franklin Gothic Book" panose="020B0503020102020204" pitchFamily="34" charset="0"/>
              </a:rPr>
              <a:t>h</a:t>
            </a:r>
            <a:r>
              <a:rPr lang="en-US" sz="1800" dirty="0">
                <a:latin typeface="Franklin Gothic Book" panose="020B0503020102020204" pitchFamily="34" charset="0"/>
              </a:rPr>
              <a:t>eater can be deployed to serve both heating and cooling 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DHW load can be supplied by both ASHP water heater and existing boiler</a:t>
            </a:r>
          </a:p>
        </p:txBody>
      </p:sp>
    </p:spTree>
    <p:extLst>
      <p:ext uri="{BB962C8B-B14F-4D97-AF65-F5344CB8AC3E}">
        <p14:creationId xmlns:p14="http://schemas.microsoft.com/office/powerpoint/2010/main" val="289915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ECA7-ED9A-59BD-1EB7-AFAA0A93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738E-AB12-E869-CD45-0C0B4D6A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80" y="894"/>
            <a:ext cx="11668653" cy="1438052"/>
          </a:xfrm>
        </p:spPr>
        <p:txBody>
          <a:bodyPr/>
          <a:lstStyle/>
          <a:p>
            <a:r>
              <a:rPr lang="en-US" sz="3600" dirty="0">
                <a:latin typeface="Franklin Gothic Medium" panose="020B0603020102020204" pitchFamily="34" charset="0"/>
              </a:rPr>
              <a:t>System Configuration 3</a:t>
            </a:r>
            <a:endParaRPr lang="en-US" sz="3600" baseline="30000" dirty="0">
              <a:latin typeface="Franklin Gothic Medium" panose="020B0603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59AA68-53F5-0A59-2C91-DC4FFF140A15}"/>
              </a:ext>
            </a:extLst>
          </p:cNvPr>
          <p:cNvSpPr txBox="1"/>
          <p:nvPr/>
        </p:nvSpPr>
        <p:spPr>
          <a:xfrm>
            <a:off x="182995" y="2122175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Large Office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A9508F-F2AA-BB77-E422-FD6C827749F3}"/>
              </a:ext>
            </a:extLst>
          </p:cNvPr>
          <p:cNvSpPr txBox="1"/>
          <p:nvPr/>
        </p:nvSpPr>
        <p:spPr>
          <a:xfrm>
            <a:off x="182995" y="3140932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Large Hotel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7B0C91-5E13-257F-4F6A-727F3D5DE95F}"/>
              </a:ext>
            </a:extLst>
          </p:cNvPr>
          <p:cNvSpPr txBox="1"/>
          <p:nvPr/>
        </p:nvSpPr>
        <p:spPr>
          <a:xfrm>
            <a:off x="180276" y="3998599"/>
            <a:ext cx="141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Midrise Apartment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DB8F24-7004-0D2B-1C2A-9E0C8854099B}"/>
              </a:ext>
            </a:extLst>
          </p:cNvPr>
          <p:cNvSpPr txBox="1"/>
          <p:nvPr/>
        </p:nvSpPr>
        <p:spPr>
          <a:xfrm>
            <a:off x="180276" y="5057837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Retail Store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A44857-7842-B7CE-943F-299A4664E989}"/>
              </a:ext>
            </a:extLst>
          </p:cNvPr>
          <p:cNvSpPr txBox="1"/>
          <p:nvPr/>
        </p:nvSpPr>
        <p:spPr>
          <a:xfrm>
            <a:off x="180276" y="5987206"/>
            <a:ext cx="141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Secondary School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C47CB9-64D4-919D-63F8-0F86317AB523}"/>
              </a:ext>
            </a:extLst>
          </p:cNvPr>
          <p:cNvSpPr txBox="1"/>
          <p:nvPr/>
        </p:nvSpPr>
        <p:spPr>
          <a:xfrm>
            <a:off x="2652221" y="1486810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Space Heating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158D11-BF05-9ECD-4BBF-EA7316AC8188}"/>
              </a:ext>
            </a:extLst>
          </p:cNvPr>
          <p:cNvSpPr txBox="1"/>
          <p:nvPr/>
        </p:nvSpPr>
        <p:spPr>
          <a:xfrm>
            <a:off x="6022709" y="1471089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Space Cooling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204FF3-59F7-5ABB-0C94-AF6423786C12}"/>
              </a:ext>
            </a:extLst>
          </p:cNvPr>
          <p:cNvSpPr txBox="1"/>
          <p:nvPr/>
        </p:nvSpPr>
        <p:spPr>
          <a:xfrm>
            <a:off x="9171917" y="1499043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DHW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45" name="Picture 44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4723567D-E1C7-6302-FB35-D71657F46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73" y="2910020"/>
            <a:ext cx="3851617" cy="1091953"/>
          </a:xfrm>
          <a:prstGeom prst="rect">
            <a:avLst/>
          </a:prstGeom>
        </p:spPr>
      </p:pic>
      <p:pic>
        <p:nvPicPr>
          <p:cNvPr id="47" name="Picture 46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D3B50ED2-0726-7F92-0643-6FD1B6593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48" y="2906791"/>
            <a:ext cx="3943165" cy="1113125"/>
          </a:xfrm>
          <a:prstGeom prst="rect">
            <a:avLst/>
          </a:prstGeom>
        </p:spPr>
      </p:pic>
      <p:pic>
        <p:nvPicPr>
          <p:cNvPr id="43" name="Picture 42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31B45873-B51E-55A4-BD0F-8605EFF53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23" y="2868443"/>
            <a:ext cx="3943165" cy="1109433"/>
          </a:xfrm>
          <a:prstGeom prst="rect">
            <a:avLst/>
          </a:prstGeom>
        </p:spPr>
      </p:pic>
      <p:pic>
        <p:nvPicPr>
          <p:cNvPr id="49" name="Picture 48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E221C5F9-9FF0-4E92-91B3-AB50531B8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54" y="3869170"/>
            <a:ext cx="3841369" cy="1088169"/>
          </a:xfrm>
          <a:prstGeom prst="rect">
            <a:avLst/>
          </a:prstGeom>
        </p:spPr>
      </p:pic>
      <p:pic>
        <p:nvPicPr>
          <p:cNvPr id="51" name="Picture 50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9A33FE54-0E08-6358-9E17-C6EB26D2C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77" y="3866072"/>
            <a:ext cx="3906553" cy="1109434"/>
          </a:xfrm>
          <a:prstGeom prst="rect">
            <a:avLst/>
          </a:prstGeom>
        </p:spPr>
      </p:pic>
      <p:pic>
        <p:nvPicPr>
          <p:cNvPr id="53" name="Picture 52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636B9CB3-4A02-C70E-2E57-132014A50F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17" y="3851136"/>
            <a:ext cx="3984970" cy="1114441"/>
          </a:xfrm>
          <a:prstGeom prst="rect">
            <a:avLst/>
          </a:prstGeom>
        </p:spPr>
      </p:pic>
      <p:pic>
        <p:nvPicPr>
          <p:cNvPr id="55" name="Picture 54" descr="A graph showing the time of a graph&#10;&#10;Description automatically generated with medium confidence">
            <a:extLst>
              <a:ext uri="{FF2B5EF4-FFF2-40B4-BE49-F238E27FC236}">
                <a16:creationId xmlns:a16="http://schemas.microsoft.com/office/drawing/2014/main" id="{5E9CA9C1-E472-DD1D-321E-EBAE15D8C7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35" y="4821661"/>
            <a:ext cx="3838271" cy="1088169"/>
          </a:xfrm>
          <a:prstGeom prst="rect">
            <a:avLst/>
          </a:prstGeom>
        </p:spPr>
      </p:pic>
      <p:pic>
        <p:nvPicPr>
          <p:cNvPr id="57" name="Picture 56" descr="A graph of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90F3C26F-E919-6671-6178-89E48EE2D3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7" y="4821224"/>
            <a:ext cx="3899746" cy="1107501"/>
          </a:xfrm>
          <a:prstGeom prst="rect">
            <a:avLst/>
          </a:prstGeom>
        </p:spPr>
      </p:pic>
      <p:pic>
        <p:nvPicPr>
          <p:cNvPr id="59" name="Picture 5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1B5594A-C7F9-7E6E-FA29-848A023976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1" y="4826615"/>
            <a:ext cx="3964256" cy="1102110"/>
          </a:xfrm>
          <a:prstGeom prst="rect">
            <a:avLst/>
          </a:prstGeom>
        </p:spPr>
      </p:pic>
      <p:pic>
        <p:nvPicPr>
          <p:cNvPr id="61" name="Picture 60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F67C2064-B768-4CFC-28C3-9F640913D8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7" y="5766286"/>
            <a:ext cx="3775391" cy="1073108"/>
          </a:xfrm>
          <a:prstGeom prst="rect">
            <a:avLst/>
          </a:prstGeom>
        </p:spPr>
      </p:pic>
      <p:pic>
        <p:nvPicPr>
          <p:cNvPr id="63" name="Picture 62" descr="A graph of a graph showing the time&#10;&#10;Description automatically generated with medium confidence">
            <a:extLst>
              <a:ext uri="{FF2B5EF4-FFF2-40B4-BE49-F238E27FC236}">
                <a16:creationId xmlns:a16="http://schemas.microsoft.com/office/drawing/2014/main" id="{593B67F0-893F-47F4-CB02-D06A6BC0F2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16" y="5757171"/>
            <a:ext cx="3931714" cy="1109893"/>
          </a:xfrm>
          <a:prstGeom prst="rect">
            <a:avLst/>
          </a:prstGeom>
        </p:spPr>
      </p:pic>
      <p:pic>
        <p:nvPicPr>
          <p:cNvPr id="65" name="Picture 64" descr="A graph of a high rise building&#10;&#10;Description automatically generated with medium confidence">
            <a:extLst>
              <a:ext uri="{FF2B5EF4-FFF2-40B4-BE49-F238E27FC236}">
                <a16:creationId xmlns:a16="http://schemas.microsoft.com/office/drawing/2014/main" id="{23C95130-848E-153D-B8BE-F1D67DCA40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61" y="5757876"/>
            <a:ext cx="3989717" cy="1109188"/>
          </a:xfrm>
          <a:prstGeom prst="rect">
            <a:avLst/>
          </a:prstGeom>
        </p:spPr>
      </p:pic>
      <p:pic>
        <p:nvPicPr>
          <p:cNvPr id="4" name="Picture 3" descr="A graph showing the time of a business&#10;&#10;Description automatically generated with medium confidence">
            <a:extLst>
              <a:ext uri="{FF2B5EF4-FFF2-40B4-BE49-F238E27FC236}">
                <a16:creationId xmlns:a16="http://schemas.microsoft.com/office/drawing/2014/main" id="{7C409F55-ED0C-1844-E30C-DD387B7A6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35" y="1889065"/>
            <a:ext cx="3869174" cy="1099765"/>
          </a:xfrm>
          <a:prstGeom prst="rect">
            <a:avLst/>
          </a:prstGeom>
        </p:spPr>
      </p:pic>
      <p:pic>
        <p:nvPicPr>
          <p:cNvPr id="7" name="Picture 6" descr="A graph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0C6B4D03-E8D7-43B0-53E3-F387F35156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8" y="1886974"/>
            <a:ext cx="3895836" cy="1099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BEFC3-0652-76B5-F112-A5493B12FF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221" y="1870376"/>
            <a:ext cx="3932496" cy="10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3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ECA7-ED9A-59BD-1EB7-AFAA0A93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7A74E248-CF92-8D53-CDD1-C038AEEF0C5C}"/>
              </a:ext>
            </a:extLst>
          </p:cNvPr>
          <p:cNvGraphicFramePr>
            <a:graphicFrameLocks noGrp="1"/>
          </p:cNvGraphicFramePr>
          <p:nvPr/>
        </p:nvGraphicFramePr>
        <p:xfrm>
          <a:off x="323677" y="2222883"/>
          <a:ext cx="11661453" cy="3511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592">
                  <a:extLst>
                    <a:ext uri="{9D8B030D-6E8A-4147-A177-3AD203B41FA5}">
                      <a16:colId xmlns:a16="http://schemas.microsoft.com/office/drawing/2014/main" val="2909378276"/>
                    </a:ext>
                  </a:extLst>
                </a:gridCol>
                <a:gridCol w="876524">
                  <a:extLst>
                    <a:ext uri="{9D8B030D-6E8A-4147-A177-3AD203B41FA5}">
                      <a16:colId xmlns:a16="http://schemas.microsoft.com/office/drawing/2014/main" val="710034232"/>
                    </a:ext>
                  </a:extLst>
                </a:gridCol>
                <a:gridCol w="938123">
                  <a:extLst>
                    <a:ext uri="{9D8B030D-6E8A-4147-A177-3AD203B41FA5}">
                      <a16:colId xmlns:a16="http://schemas.microsoft.com/office/drawing/2014/main" val="2199025210"/>
                    </a:ext>
                  </a:extLst>
                </a:gridCol>
                <a:gridCol w="666443">
                  <a:extLst>
                    <a:ext uri="{9D8B030D-6E8A-4147-A177-3AD203B41FA5}">
                      <a16:colId xmlns:a16="http://schemas.microsoft.com/office/drawing/2014/main" val="1039655042"/>
                    </a:ext>
                  </a:extLst>
                </a:gridCol>
                <a:gridCol w="720347">
                  <a:extLst>
                    <a:ext uri="{9D8B030D-6E8A-4147-A177-3AD203B41FA5}">
                      <a16:colId xmlns:a16="http://schemas.microsoft.com/office/drawing/2014/main" val="3786059128"/>
                    </a:ext>
                  </a:extLst>
                </a:gridCol>
                <a:gridCol w="719570">
                  <a:extLst>
                    <a:ext uri="{9D8B030D-6E8A-4147-A177-3AD203B41FA5}">
                      <a16:colId xmlns:a16="http://schemas.microsoft.com/office/drawing/2014/main" val="1710715614"/>
                    </a:ext>
                  </a:extLst>
                </a:gridCol>
                <a:gridCol w="935421">
                  <a:extLst>
                    <a:ext uri="{9D8B030D-6E8A-4147-A177-3AD203B41FA5}">
                      <a16:colId xmlns:a16="http://schemas.microsoft.com/office/drawing/2014/main" val="1646072832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181341776"/>
                    </a:ext>
                  </a:extLst>
                </a:gridCol>
                <a:gridCol w="977462">
                  <a:extLst>
                    <a:ext uri="{9D8B030D-6E8A-4147-A177-3AD203B41FA5}">
                      <a16:colId xmlns:a16="http://schemas.microsoft.com/office/drawing/2014/main" val="331760195"/>
                    </a:ext>
                  </a:extLst>
                </a:gridCol>
                <a:gridCol w="861848">
                  <a:extLst>
                    <a:ext uri="{9D8B030D-6E8A-4147-A177-3AD203B41FA5}">
                      <a16:colId xmlns:a16="http://schemas.microsoft.com/office/drawing/2014/main" val="1056006738"/>
                    </a:ext>
                  </a:extLst>
                </a:gridCol>
                <a:gridCol w="924911">
                  <a:extLst>
                    <a:ext uri="{9D8B030D-6E8A-4147-A177-3AD203B41FA5}">
                      <a16:colId xmlns:a16="http://schemas.microsoft.com/office/drawing/2014/main" val="3042150101"/>
                    </a:ext>
                  </a:extLst>
                </a:gridCol>
                <a:gridCol w="977462">
                  <a:extLst>
                    <a:ext uri="{9D8B030D-6E8A-4147-A177-3AD203B41FA5}">
                      <a16:colId xmlns:a16="http://schemas.microsoft.com/office/drawing/2014/main" val="415770169"/>
                    </a:ext>
                  </a:extLst>
                </a:gridCol>
                <a:gridCol w="991309">
                  <a:extLst>
                    <a:ext uri="{9D8B030D-6E8A-4147-A177-3AD203B41FA5}">
                      <a16:colId xmlns:a16="http://schemas.microsoft.com/office/drawing/2014/main" val="1131936773"/>
                    </a:ext>
                  </a:extLst>
                </a:gridCol>
              </a:tblGrid>
              <a:tr h="95364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Building Type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ASHP-SH size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ASHP-WH size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none" strike="noStrike" kern="1200" noProof="0" dirty="0">
                          <a:latin typeface="Franklin Gothic Medium" panose="020B0603020102020204" pitchFamily="34" charset="0"/>
                        </a:rPr>
                        <a:t>LCC [$]</a:t>
                      </a:r>
                      <a:endParaRPr lang="en-US" sz="1500" b="1" dirty="0">
                        <a:latin typeface="Franklin Gothic Medium" panose="020B06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none" strike="noStrike" kern="1200" noProof="0" dirty="0">
                          <a:latin typeface="Franklin Gothic Medium" panose="020B0603020102020204" pitchFamily="34" charset="0"/>
                        </a:rPr>
                        <a:t>NPV [$]</a:t>
                      </a:r>
                      <a:endParaRPr lang="en-US" sz="1500" b="1" dirty="0">
                        <a:latin typeface="Franklin Gothic Medium" panose="020B06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LCCC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[$]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ASHP-SH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ASHP-WH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Existing Boiler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Existing Chiller Prod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Electric Heater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CO2 Emission Saving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Avoided Health Damages [$]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341239553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dirty="0"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4202079091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dirty="0"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883032987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dirty="0"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3963175294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dirty="0"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2898826113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dirty="0"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231698679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19738E-AB12-E869-CD45-0C0B4D6A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80" y="894"/>
            <a:ext cx="11668653" cy="1438052"/>
          </a:xfrm>
        </p:spPr>
        <p:txBody>
          <a:bodyPr/>
          <a:lstStyle/>
          <a:p>
            <a:r>
              <a:rPr lang="en-US" sz="3600" dirty="0">
                <a:latin typeface="Franklin Gothic Medium" panose="020B0603020102020204" pitchFamily="34" charset="0"/>
              </a:rPr>
              <a:t>System Configuration 4</a:t>
            </a:r>
            <a:endParaRPr lang="en-US" sz="3600" baseline="30000" dirty="0">
              <a:latin typeface="Franklin Gothic Medium" panose="020B0603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D344C-42A8-8041-B7F7-2271788D5399}"/>
              </a:ext>
            </a:extLst>
          </p:cNvPr>
          <p:cNvSpPr/>
          <p:nvPr/>
        </p:nvSpPr>
        <p:spPr>
          <a:xfrm>
            <a:off x="1397876" y="2222883"/>
            <a:ext cx="956441" cy="3746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F01C88-DBA6-AD12-DBE5-DEB433C5783D}"/>
              </a:ext>
            </a:extLst>
          </p:cNvPr>
          <p:cNvCxnSpPr>
            <a:cxnSpLocks/>
          </p:cNvCxnSpPr>
          <p:nvPr/>
        </p:nvCxnSpPr>
        <p:spPr>
          <a:xfrm flipH="1" flipV="1">
            <a:off x="2167048" y="5526373"/>
            <a:ext cx="458621" cy="1084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870F28-5FD2-E08C-62AE-23026E18CDF6}"/>
              </a:ext>
            </a:extLst>
          </p:cNvPr>
          <p:cNvSpPr/>
          <p:nvPr/>
        </p:nvSpPr>
        <p:spPr>
          <a:xfrm>
            <a:off x="323677" y="6250323"/>
            <a:ext cx="3743826" cy="5456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 dirty="0"/>
              <a:t>The cost-optimal solution deploys no or very small sized ASHP Space Heater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9FF854-0D44-418C-9638-7479D0667CB8}"/>
              </a:ext>
            </a:extLst>
          </p:cNvPr>
          <p:cNvCxnSpPr>
            <a:cxnSpLocks/>
          </p:cNvCxnSpPr>
          <p:nvPr/>
        </p:nvCxnSpPr>
        <p:spPr>
          <a:xfrm flipH="1" flipV="1">
            <a:off x="7704376" y="5757783"/>
            <a:ext cx="440068" cy="852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B8AB9D-9892-7C0F-6E1A-6735903B8796}"/>
              </a:ext>
            </a:extLst>
          </p:cNvPr>
          <p:cNvSpPr/>
          <p:nvPr/>
        </p:nvSpPr>
        <p:spPr>
          <a:xfrm>
            <a:off x="7188003" y="2176341"/>
            <a:ext cx="956441" cy="3746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1B641-DDB7-82AD-BE64-CB0C1E75750C}"/>
              </a:ext>
            </a:extLst>
          </p:cNvPr>
          <p:cNvSpPr/>
          <p:nvPr/>
        </p:nvSpPr>
        <p:spPr>
          <a:xfrm>
            <a:off x="5794311" y="6250322"/>
            <a:ext cx="3743826" cy="5456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 dirty="0"/>
              <a:t>Most of heating load is provided by existing boiler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4CBC7-43BC-D1C8-8BBE-5AE96234325F}"/>
              </a:ext>
            </a:extLst>
          </p:cNvPr>
          <p:cNvSpPr txBox="1"/>
          <p:nvPr/>
        </p:nvSpPr>
        <p:spPr>
          <a:xfrm>
            <a:off x="316480" y="1576552"/>
            <a:ext cx="1166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Book" panose="020B0503020102020204" pitchFamily="34" charset="0"/>
              </a:rPr>
              <a:t>ASHP space </a:t>
            </a:r>
            <a:r>
              <a:rPr lang="en-US" dirty="0">
                <a:latin typeface="Franklin Gothic Book" panose="020B0503020102020204" pitchFamily="34" charset="0"/>
              </a:rPr>
              <a:t>h</a:t>
            </a:r>
            <a:r>
              <a:rPr lang="en-US" sz="1800" dirty="0">
                <a:latin typeface="Franklin Gothic Book" panose="020B0503020102020204" pitchFamily="34" charset="0"/>
              </a:rPr>
              <a:t>eater is forced to be deployed to serve both heating and cooling load with resistive backup for heating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DHW load can be supplied by ASHP water heater only</a:t>
            </a:r>
          </a:p>
        </p:txBody>
      </p:sp>
    </p:spTree>
    <p:extLst>
      <p:ext uri="{BB962C8B-B14F-4D97-AF65-F5344CB8AC3E}">
        <p14:creationId xmlns:p14="http://schemas.microsoft.com/office/powerpoint/2010/main" val="261162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ECA7-ED9A-59BD-1EB7-AFAA0A93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738E-AB12-E869-CD45-0C0B4D6A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80" y="894"/>
            <a:ext cx="11668653" cy="1438052"/>
          </a:xfrm>
        </p:spPr>
        <p:txBody>
          <a:bodyPr/>
          <a:lstStyle/>
          <a:p>
            <a:r>
              <a:rPr lang="en-US" sz="3600" dirty="0">
                <a:latin typeface="Franklin Gothic Medium" panose="020B0603020102020204" pitchFamily="34" charset="0"/>
              </a:rPr>
              <a:t>System Configuration 4</a:t>
            </a:r>
            <a:endParaRPr lang="en-US" sz="3600" baseline="30000" dirty="0">
              <a:latin typeface="Franklin Gothic Medium" panose="020B0603020102020204" pitchFamily="34" charset="0"/>
            </a:endParaRPr>
          </a:p>
        </p:txBody>
      </p:sp>
      <p:pic>
        <p:nvPicPr>
          <p:cNvPr id="6" name="Picture 5" descr="A graph showing the time of a business&#10;&#10;Description automatically generated with medium confidence">
            <a:extLst>
              <a:ext uri="{FF2B5EF4-FFF2-40B4-BE49-F238E27FC236}">
                <a16:creationId xmlns:a16="http://schemas.microsoft.com/office/drawing/2014/main" id="{2E8A410C-B32A-04AC-4AED-03211947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91" y="1940050"/>
            <a:ext cx="3903184" cy="11094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59AA68-53F5-0A59-2C91-DC4FFF140A15}"/>
              </a:ext>
            </a:extLst>
          </p:cNvPr>
          <p:cNvSpPr txBox="1"/>
          <p:nvPr/>
        </p:nvSpPr>
        <p:spPr>
          <a:xfrm>
            <a:off x="182995" y="2122175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Large Office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A9508F-F2AA-BB77-E422-FD6C827749F3}"/>
              </a:ext>
            </a:extLst>
          </p:cNvPr>
          <p:cNvSpPr txBox="1"/>
          <p:nvPr/>
        </p:nvSpPr>
        <p:spPr>
          <a:xfrm>
            <a:off x="182995" y="3140932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Large Hotel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7B0C91-5E13-257F-4F6A-727F3D5DE95F}"/>
              </a:ext>
            </a:extLst>
          </p:cNvPr>
          <p:cNvSpPr txBox="1"/>
          <p:nvPr/>
        </p:nvSpPr>
        <p:spPr>
          <a:xfrm>
            <a:off x="180276" y="3998599"/>
            <a:ext cx="141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Midrise Apartment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DB8F24-7004-0D2B-1C2A-9E0C8854099B}"/>
              </a:ext>
            </a:extLst>
          </p:cNvPr>
          <p:cNvSpPr txBox="1"/>
          <p:nvPr/>
        </p:nvSpPr>
        <p:spPr>
          <a:xfrm>
            <a:off x="180276" y="5057837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Retail Store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A44857-7842-B7CE-943F-299A4664E989}"/>
              </a:ext>
            </a:extLst>
          </p:cNvPr>
          <p:cNvSpPr txBox="1"/>
          <p:nvPr/>
        </p:nvSpPr>
        <p:spPr>
          <a:xfrm>
            <a:off x="180276" y="5987206"/>
            <a:ext cx="141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Secondary School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C47CB9-64D4-919D-63F8-0F86317AB523}"/>
              </a:ext>
            </a:extLst>
          </p:cNvPr>
          <p:cNvSpPr txBox="1"/>
          <p:nvPr/>
        </p:nvSpPr>
        <p:spPr>
          <a:xfrm>
            <a:off x="2652221" y="1486810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Space Heating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158D11-BF05-9ECD-4BBF-EA7316AC8188}"/>
              </a:ext>
            </a:extLst>
          </p:cNvPr>
          <p:cNvSpPr txBox="1"/>
          <p:nvPr/>
        </p:nvSpPr>
        <p:spPr>
          <a:xfrm>
            <a:off x="6022709" y="1471089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Space Cooling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204FF3-59F7-5ABB-0C94-AF6423786C12}"/>
              </a:ext>
            </a:extLst>
          </p:cNvPr>
          <p:cNvSpPr txBox="1"/>
          <p:nvPr/>
        </p:nvSpPr>
        <p:spPr>
          <a:xfrm>
            <a:off x="9171917" y="1499043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DHW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41" name="Picture 40" descr="A graph of a graph showing the time&#10;&#10;Description automatically generated with medium confidence">
            <a:extLst>
              <a:ext uri="{FF2B5EF4-FFF2-40B4-BE49-F238E27FC236}">
                <a16:creationId xmlns:a16="http://schemas.microsoft.com/office/drawing/2014/main" id="{53EBA497-C079-AA37-C264-04A88DCD7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29" y="1937837"/>
            <a:ext cx="3930084" cy="1109433"/>
          </a:xfrm>
          <a:prstGeom prst="rect">
            <a:avLst/>
          </a:prstGeom>
        </p:spPr>
      </p:pic>
      <p:pic>
        <p:nvPicPr>
          <p:cNvPr id="38" name="Picture 37" descr="A graph of a graph showing the time&#10;&#10;Description automatically generated with medium confidence">
            <a:extLst>
              <a:ext uri="{FF2B5EF4-FFF2-40B4-BE49-F238E27FC236}">
                <a16:creationId xmlns:a16="http://schemas.microsoft.com/office/drawing/2014/main" id="{A71FFD02-0FC9-7709-A5F5-1130A0919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47" y="1915435"/>
            <a:ext cx="3967063" cy="1109433"/>
          </a:xfrm>
          <a:prstGeom prst="rect">
            <a:avLst/>
          </a:prstGeom>
        </p:spPr>
      </p:pic>
      <p:pic>
        <p:nvPicPr>
          <p:cNvPr id="45" name="Picture 44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4723567D-E1C7-6302-FB35-D71657F46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73" y="2910020"/>
            <a:ext cx="3851617" cy="1091953"/>
          </a:xfrm>
          <a:prstGeom prst="rect">
            <a:avLst/>
          </a:prstGeom>
        </p:spPr>
      </p:pic>
      <p:pic>
        <p:nvPicPr>
          <p:cNvPr id="47" name="Picture 46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D3B50ED2-0726-7F92-0643-6FD1B6593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48" y="2906791"/>
            <a:ext cx="3943165" cy="1113125"/>
          </a:xfrm>
          <a:prstGeom prst="rect">
            <a:avLst/>
          </a:prstGeom>
        </p:spPr>
      </p:pic>
      <p:pic>
        <p:nvPicPr>
          <p:cNvPr id="43" name="Picture 42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31B45873-B51E-55A4-BD0F-8605EFF53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23" y="2868443"/>
            <a:ext cx="3943165" cy="1109433"/>
          </a:xfrm>
          <a:prstGeom prst="rect">
            <a:avLst/>
          </a:prstGeom>
        </p:spPr>
      </p:pic>
      <p:pic>
        <p:nvPicPr>
          <p:cNvPr id="49" name="Picture 48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E221C5F9-9FF0-4E92-91B3-AB50531B82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54" y="3869170"/>
            <a:ext cx="3841369" cy="1088169"/>
          </a:xfrm>
          <a:prstGeom prst="rect">
            <a:avLst/>
          </a:prstGeom>
        </p:spPr>
      </p:pic>
      <p:pic>
        <p:nvPicPr>
          <p:cNvPr id="51" name="Picture 50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9A33FE54-0E08-6358-9E17-C6EB26D2C3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77" y="3866072"/>
            <a:ext cx="3906553" cy="1109434"/>
          </a:xfrm>
          <a:prstGeom prst="rect">
            <a:avLst/>
          </a:prstGeom>
        </p:spPr>
      </p:pic>
      <p:pic>
        <p:nvPicPr>
          <p:cNvPr id="53" name="Picture 52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636B9CB3-4A02-C70E-2E57-132014A50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17" y="3851136"/>
            <a:ext cx="3984970" cy="1114441"/>
          </a:xfrm>
          <a:prstGeom prst="rect">
            <a:avLst/>
          </a:prstGeom>
        </p:spPr>
      </p:pic>
      <p:pic>
        <p:nvPicPr>
          <p:cNvPr id="55" name="Picture 54" descr="A graph showing the time of a graph&#10;&#10;Description automatically generated with medium confidence">
            <a:extLst>
              <a:ext uri="{FF2B5EF4-FFF2-40B4-BE49-F238E27FC236}">
                <a16:creationId xmlns:a16="http://schemas.microsoft.com/office/drawing/2014/main" id="{5E9CA9C1-E472-DD1D-321E-EBAE15D8C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35" y="4821661"/>
            <a:ext cx="3838271" cy="1088169"/>
          </a:xfrm>
          <a:prstGeom prst="rect">
            <a:avLst/>
          </a:prstGeom>
        </p:spPr>
      </p:pic>
      <p:pic>
        <p:nvPicPr>
          <p:cNvPr id="57" name="Picture 56" descr="A graph of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90F3C26F-E919-6671-6178-89E48EE2D3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7" y="4821224"/>
            <a:ext cx="3899746" cy="1107501"/>
          </a:xfrm>
          <a:prstGeom prst="rect">
            <a:avLst/>
          </a:prstGeom>
        </p:spPr>
      </p:pic>
      <p:pic>
        <p:nvPicPr>
          <p:cNvPr id="59" name="Picture 5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1B5594A-C7F9-7E6E-FA29-848A023976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1" y="4826615"/>
            <a:ext cx="3964256" cy="1102110"/>
          </a:xfrm>
          <a:prstGeom prst="rect">
            <a:avLst/>
          </a:prstGeom>
        </p:spPr>
      </p:pic>
      <p:pic>
        <p:nvPicPr>
          <p:cNvPr id="61" name="Picture 60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F67C2064-B768-4CFC-28C3-9F640913D8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7" y="5766286"/>
            <a:ext cx="3775391" cy="1073108"/>
          </a:xfrm>
          <a:prstGeom prst="rect">
            <a:avLst/>
          </a:prstGeom>
        </p:spPr>
      </p:pic>
      <p:pic>
        <p:nvPicPr>
          <p:cNvPr id="63" name="Picture 62" descr="A graph of a graph showing the time&#10;&#10;Description automatically generated with medium confidence">
            <a:extLst>
              <a:ext uri="{FF2B5EF4-FFF2-40B4-BE49-F238E27FC236}">
                <a16:creationId xmlns:a16="http://schemas.microsoft.com/office/drawing/2014/main" id="{593B67F0-893F-47F4-CB02-D06A6BC0F2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16" y="5757171"/>
            <a:ext cx="3931714" cy="1109893"/>
          </a:xfrm>
          <a:prstGeom prst="rect">
            <a:avLst/>
          </a:prstGeom>
        </p:spPr>
      </p:pic>
      <p:pic>
        <p:nvPicPr>
          <p:cNvPr id="65" name="Picture 64" descr="A graph of a high rise building&#10;&#10;Description automatically generated with medium confidence">
            <a:extLst>
              <a:ext uri="{FF2B5EF4-FFF2-40B4-BE49-F238E27FC236}">
                <a16:creationId xmlns:a16="http://schemas.microsoft.com/office/drawing/2014/main" id="{23C95130-848E-153D-B8BE-F1D67DCA40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61" y="5757876"/>
            <a:ext cx="3989717" cy="11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5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73D4E9-7E13-D706-910A-E76CC219E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6312" y="1750636"/>
            <a:ext cx="8683288" cy="1797768"/>
          </a:xfrm>
        </p:spPr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Key Takeaways</a:t>
            </a:r>
            <a:endParaRPr lang="en-US" dirty="0">
              <a:solidFill>
                <a:srgbClr val="FF0000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9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73D4E9-7E13-D706-910A-E76CC219E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272" y="1669356"/>
            <a:ext cx="9750088" cy="1797768"/>
          </a:xfrm>
        </p:spPr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Appendix: </a:t>
            </a:r>
            <a:r>
              <a:rPr lang="en-US" dirty="0" err="1">
                <a:latin typeface="Franklin Gothic Medium" panose="020B0603020102020204" pitchFamily="34" charset="0"/>
              </a:rPr>
              <a:t>REopt</a:t>
            </a:r>
            <a:r>
              <a:rPr lang="en-US" dirty="0">
                <a:latin typeface="Franklin Gothic Medium" panose="020B0603020102020204" pitchFamily="34" charset="0"/>
              </a:rPr>
              <a:t> Model &amp; Additional Modeling Assumptions</a:t>
            </a:r>
          </a:p>
        </p:txBody>
      </p:sp>
    </p:spTree>
    <p:extLst>
      <p:ext uri="{BB962C8B-B14F-4D97-AF65-F5344CB8AC3E}">
        <p14:creationId xmlns:p14="http://schemas.microsoft.com/office/powerpoint/2010/main" val="344072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64FBC5E-D53E-4F37-A155-27414C847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3230498" y="4478930"/>
            <a:ext cx="623293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49">
            <a:extLst>
              <a:ext uri="{FF2B5EF4-FFF2-40B4-BE49-F238E27FC236}">
                <a16:creationId xmlns:a16="http://schemas.microsoft.com/office/drawing/2014/main" id="{9E5B3F26-730A-4E78-A47C-B399F91E8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6200000" flipV="1">
            <a:off x="5941918" y="5370591"/>
            <a:ext cx="1054495" cy="3303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51">
            <a:extLst>
              <a:ext uri="{FF2B5EF4-FFF2-40B4-BE49-F238E27FC236}">
                <a16:creationId xmlns:a16="http://schemas.microsoft.com/office/drawing/2014/main" id="{EAFA3F3D-1828-49A5-BE07-D5598C687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5400000" flipH="1" flipV="1">
            <a:off x="5334041" y="5355445"/>
            <a:ext cx="1162956" cy="3633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1189" y="2280088"/>
            <a:ext cx="1295403" cy="70726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288219" y="2013515"/>
            <a:ext cx="0" cy="126790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6577396" y="2269846"/>
            <a:ext cx="1295403" cy="7277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205520" y="1863619"/>
            <a:ext cx="0" cy="54446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6218996" y="3972265"/>
            <a:ext cx="3" cy="102156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5400000" flipH="1" flipV="1">
            <a:off x="4894101" y="4234869"/>
            <a:ext cx="1057233" cy="53202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21481" y="4424423"/>
            <a:ext cx="1130051" cy="338467"/>
          </a:xfrm>
          <a:prstGeom prst="bentConnector3">
            <a:avLst>
              <a:gd name="adj1" fmla="val 6146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6664" y="3224555"/>
            <a:ext cx="1275493" cy="345352"/>
          </a:xfrm>
          <a:prstGeom prst="bentConnector3">
            <a:avLst>
              <a:gd name="adj1" fmla="val 19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616858" y="3702108"/>
            <a:ext cx="123815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855005" y="3700960"/>
            <a:ext cx="90338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descr="REopt Energy Planning Platform"/>
          <p:cNvSpPr>
            <a:spLocks noGrp="1"/>
          </p:cNvSpPr>
          <p:nvPr>
            <p:ph type="title"/>
          </p:nvPr>
        </p:nvSpPr>
        <p:spPr>
          <a:xfrm>
            <a:off x="614076" y="894"/>
            <a:ext cx="10979616" cy="1206695"/>
          </a:xfrm>
        </p:spPr>
        <p:txBody>
          <a:bodyPr vert="horz" lIns="91440" tIns="274249" rIns="91440" bIns="45720" rtlCol="0" anchor="ctr">
            <a:noAutofit/>
          </a:bodyPr>
          <a:lstStyle/>
          <a:p>
            <a:r>
              <a:rPr lang="en-US" dirty="0" err="1">
                <a:latin typeface="Franklin Gothic Medium" panose="020B0603020102020204" pitchFamily="34" charset="0"/>
              </a:rPr>
              <a:t>REopt</a:t>
            </a:r>
            <a:r>
              <a:rPr lang="en-US" dirty="0">
                <a:latin typeface="Franklin Gothic Medium" panose="020B0603020102020204" pitchFamily="34" charset="0"/>
              </a:rPr>
              <a:t> Energy Planning Platform</a:t>
            </a:r>
            <a:br>
              <a:rPr lang="en-US" dirty="0">
                <a:solidFill>
                  <a:srgbClr val="FF0000"/>
                </a:solidFill>
                <a:latin typeface="Franklin Gothic Medium" panose="020B0603020102020204" pitchFamily="34" charset="0"/>
              </a:rPr>
            </a:br>
            <a:endParaRPr lang="en-US" dirty="0">
              <a:solidFill>
                <a:srgbClr val="FF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2" name="Rectangle 21" descr="Formulated as a mixed integer linear program, REopt provides an integrated, cost-optimal energy solution.&#10;">
            <a:extLst>
              <a:ext uri="{FF2B5EF4-FFF2-40B4-BE49-F238E27FC236}">
                <a16:creationId xmlns:a16="http://schemas.microsoft.com/office/drawing/2014/main" id="{5BB5CA63-4CB7-4874-BEE5-3A122246C92A}"/>
              </a:ext>
            </a:extLst>
          </p:cNvPr>
          <p:cNvSpPr/>
          <p:nvPr/>
        </p:nvSpPr>
        <p:spPr>
          <a:xfrm>
            <a:off x="615713" y="752797"/>
            <a:ext cx="10989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/>
            <a:r>
              <a:rPr lang="en-US" sz="1600" b="1" i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Formulated as a mixed integer linear program, </a:t>
            </a:r>
            <a:r>
              <a:rPr lang="en-US" sz="1600" b="1" i="1" dirty="0" err="1">
                <a:solidFill>
                  <a:srgbClr val="FFFFFF"/>
                </a:solidFill>
                <a:latin typeface="Franklin Gothic Book" panose="020B0503020102020204" pitchFamily="34" charset="0"/>
              </a:rPr>
              <a:t>REopt</a:t>
            </a:r>
            <a:r>
              <a:rPr lang="en-US" sz="1600" b="1" i="1" dirty="0">
                <a:solidFill>
                  <a:srgbClr val="FFFFFF"/>
                </a:solidFill>
                <a:latin typeface="Franklin Gothic Book" panose="020B0503020102020204" pitchFamily="34" charset="0"/>
              </a:rPr>
              <a:t> provides an integrated, cost-optimal energy solution.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-426308" y="3693333"/>
            <a:ext cx="4109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160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Calibri"/>
              </a:rPr>
              <a:t>Technology Options</a:t>
            </a:r>
          </a:p>
        </p:txBody>
      </p:sp>
      <p:sp>
        <p:nvSpPr>
          <p:cNvPr id="30" name="TextBox 29" descr="Resources&#10;"/>
          <p:cNvSpPr txBox="1"/>
          <p:nvPr/>
        </p:nvSpPr>
        <p:spPr>
          <a:xfrm>
            <a:off x="1673390" y="1862987"/>
            <a:ext cx="943469" cy="3285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82832" rtlCol="0" anchor="ctr" anchorCtr="0">
            <a:noAutofit/>
          </a:bodyPr>
          <a:lstStyle>
            <a:defPPr>
              <a:defRPr lang="en-US"/>
            </a:defPPr>
            <a:lvl1pPr>
              <a:defRPr sz="12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pPr defTabSz="913844"/>
            <a:r>
              <a:rPr lang="en-US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Calibri"/>
              </a:rPr>
              <a:t>Resources</a:t>
            </a:r>
          </a:p>
        </p:txBody>
      </p:sp>
      <p:sp>
        <p:nvSpPr>
          <p:cNvPr id="17" name="TextBox 16" descr="Renewable Generation&#10;Solar PV&#10;Wind&#10;"/>
          <p:cNvSpPr txBox="1"/>
          <p:nvPr/>
        </p:nvSpPr>
        <p:spPr>
          <a:xfrm>
            <a:off x="1854389" y="2405654"/>
            <a:ext cx="1792857" cy="609383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6" tIns="0" bIns="0" rtlCol="0" anchor="ctr" anchorCtr="0">
            <a:noAutofit/>
          </a:bodyPr>
          <a:lstStyle/>
          <a:p>
            <a:pPr defTabSz="913844"/>
            <a:r>
              <a:rPr lang="en-US" sz="1200" b="1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Renewable Generation</a:t>
            </a:r>
          </a:p>
          <a:p>
            <a:pPr defTabSz="913844"/>
            <a:r>
              <a:rPr lang="en-US" sz="1067">
                <a:solidFill>
                  <a:prstClr val="white"/>
                </a:solidFill>
                <a:latin typeface="Calibri"/>
              </a:rPr>
              <a:t>Solar PV</a:t>
            </a:r>
          </a:p>
          <a:p>
            <a:pPr defTabSz="913844"/>
            <a:r>
              <a:rPr lang="en-US" sz="1067">
                <a:solidFill>
                  <a:prstClr val="white"/>
                </a:solidFill>
                <a:latin typeface="Calibri"/>
              </a:rPr>
              <a:t>Wind</a:t>
            </a:r>
          </a:p>
        </p:txBody>
      </p:sp>
      <p:sp>
        <p:nvSpPr>
          <p:cNvPr id="19" name="TextBox 18" descr="Conventional Supply&#10;Electric Grid &amp; Fuel Supply&#10;Conventional Generators&#10;Combined Heat and Power&#10;"/>
          <p:cNvSpPr txBox="1"/>
          <p:nvPr/>
        </p:nvSpPr>
        <p:spPr>
          <a:xfrm>
            <a:off x="1854387" y="3156904"/>
            <a:ext cx="1791547" cy="831032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6" tIns="0" bIns="0" rtlCol="0" anchor="ctr" anchorCtr="0">
            <a:noAutofit/>
          </a:bodyPr>
          <a:lstStyle/>
          <a:p>
            <a:pPr defTabSz="913844"/>
            <a:r>
              <a:rPr lang="en-US" sz="1200" b="1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Conventional Supply</a:t>
            </a:r>
          </a:p>
          <a:p>
            <a:pPr defTabSz="913844"/>
            <a:r>
              <a:rPr lang="en-US" sz="1067">
                <a:solidFill>
                  <a:prstClr val="white"/>
                </a:solidFill>
                <a:latin typeface="Calibri"/>
              </a:rPr>
              <a:t>Electric Grid &amp; Fuel Supply</a:t>
            </a:r>
          </a:p>
          <a:p>
            <a:pPr defTabSz="913844"/>
            <a:r>
              <a:rPr lang="en-US" sz="1067">
                <a:solidFill>
                  <a:prstClr val="white"/>
                </a:solidFill>
                <a:latin typeface="Calibri"/>
              </a:rPr>
              <a:t>Conventional Generators</a:t>
            </a:r>
          </a:p>
          <a:p>
            <a:pPr defTabSz="913844"/>
            <a:r>
              <a:rPr lang="en-US" sz="1067">
                <a:solidFill>
                  <a:srgbClr val="FFFFFF"/>
                </a:solidFill>
                <a:latin typeface="Calibri"/>
              </a:rPr>
              <a:t>Combined Heat and Power</a:t>
            </a:r>
          </a:p>
        </p:txBody>
      </p:sp>
      <p:sp>
        <p:nvSpPr>
          <p:cNvPr id="18" name="TextBox 17" descr="Energy Storage&#10;Batteries&#10;Thermal storage&#10;"/>
          <p:cNvSpPr txBox="1"/>
          <p:nvPr/>
        </p:nvSpPr>
        <p:spPr>
          <a:xfrm>
            <a:off x="1858946" y="4134802"/>
            <a:ext cx="1786988" cy="626125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6" rtlCol="0" anchor="ctr" anchorCtr="0">
            <a:noAutofit/>
          </a:bodyPr>
          <a:lstStyle/>
          <a:p>
            <a:pPr defTabSz="913844"/>
            <a:r>
              <a:rPr lang="en-US" sz="1200" b="1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Energy Storage</a:t>
            </a:r>
          </a:p>
          <a:p>
            <a:pPr defTabSz="913844"/>
            <a:r>
              <a:rPr lang="en-US" sz="1067">
                <a:solidFill>
                  <a:prstClr val="white"/>
                </a:solidFill>
                <a:latin typeface="Calibri"/>
              </a:rPr>
              <a:t>Batteries</a:t>
            </a:r>
          </a:p>
          <a:p>
            <a:pPr defTabSz="913844"/>
            <a:r>
              <a:rPr lang="en-US" sz="1067">
                <a:solidFill>
                  <a:prstClr val="white"/>
                </a:solidFill>
                <a:latin typeface="Calibri"/>
              </a:rPr>
              <a:t>Thermal storage</a:t>
            </a:r>
          </a:p>
        </p:txBody>
      </p:sp>
      <p:sp>
        <p:nvSpPr>
          <p:cNvPr id="69" name="TextBox 68" descr="Geothermal Heat Pumps&#10;">
            <a:extLst>
              <a:ext uri="{FF2B5EF4-FFF2-40B4-BE49-F238E27FC236}">
                <a16:creationId xmlns:a16="http://schemas.microsoft.com/office/drawing/2014/main" id="{B5F077CB-9BC6-476E-94C2-C500742FF461}"/>
              </a:ext>
            </a:extLst>
          </p:cNvPr>
          <p:cNvSpPr txBox="1"/>
          <p:nvPr/>
        </p:nvSpPr>
        <p:spPr>
          <a:xfrm>
            <a:off x="1854387" y="4866191"/>
            <a:ext cx="1798123" cy="501685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16" rtlCol="0" anchor="ctr" anchorCtr="0">
            <a:noAutofit/>
          </a:bodyPr>
          <a:lstStyle/>
          <a:p>
            <a:pPr defTabSz="913844"/>
            <a:r>
              <a:rPr lang="en-US" sz="1200" b="1">
                <a:ln w="3175">
                  <a:noFill/>
                </a:ln>
                <a:solidFill>
                  <a:srgbClr val="FFFFFF"/>
                </a:solidFill>
                <a:latin typeface="Calibri"/>
              </a:rPr>
              <a:t>Geothermal Heat Pumps</a:t>
            </a:r>
            <a:endParaRPr lang="en-US" sz="1067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1292" y="1217562"/>
            <a:ext cx="4989853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160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Calibri"/>
              </a:rPr>
              <a:t>Drivers</a:t>
            </a:r>
          </a:p>
        </p:txBody>
      </p:sp>
      <p:sp>
        <p:nvSpPr>
          <p:cNvPr id="47" name="TextBox 46" descr="Goals&#10;Minimize Cost&#10;Clean Energy&#10;Resilience"/>
          <p:cNvSpPr txBox="1"/>
          <p:nvPr/>
        </p:nvSpPr>
        <p:spPr>
          <a:xfrm>
            <a:off x="4018852" y="1529010"/>
            <a:ext cx="1467315" cy="76122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82832" rtlCol="0" anchor="ctr" anchorCtr="0">
            <a:noAutofit/>
          </a:bodyPr>
          <a:lstStyle/>
          <a:p>
            <a:pPr algn="ctr" defTabSz="913868"/>
            <a:r>
              <a:rPr lang="nl-NL" sz="1067" b="1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Goals</a:t>
            </a:r>
            <a:br>
              <a:rPr lang="nl-NL" sz="1067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Calibri"/>
              </a:rPr>
            </a:br>
            <a:r>
              <a:rPr lang="nl-NL" sz="1067" err="1">
                <a:solidFill>
                  <a:prstClr val="white"/>
                </a:solidFill>
                <a:latin typeface="Calibri"/>
              </a:rPr>
              <a:t>Minimize</a:t>
            </a:r>
            <a:r>
              <a:rPr lang="nl-NL" sz="1067">
                <a:solidFill>
                  <a:prstClr val="white"/>
                </a:solidFill>
                <a:latin typeface="Calibri"/>
              </a:rPr>
              <a:t> </a:t>
            </a:r>
            <a:r>
              <a:rPr lang="nl-NL" sz="1067" err="1">
                <a:solidFill>
                  <a:prstClr val="white"/>
                </a:solidFill>
                <a:latin typeface="Calibri"/>
              </a:rPr>
              <a:t>Cost</a:t>
            </a:r>
            <a:endParaRPr lang="nl-NL" sz="1067">
              <a:solidFill>
                <a:prstClr val="white"/>
              </a:solidFill>
              <a:latin typeface="Calibri"/>
            </a:endParaRPr>
          </a:p>
          <a:p>
            <a:pPr algn="ctr" defTabSz="913868"/>
            <a:r>
              <a:rPr lang="nl-NL" sz="1067">
                <a:solidFill>
                  <a:prstClr val="white"/>
                </a:solidFill>
                <a:latin typeface="Calibri"/>
              </a:rPr>
              <a:t>Clean Energy</a:t>
            </a:r>
          </a:p>
          <a:p>
            <a:pPr algn="ctr" defTabSz="913868"/>
            <a:r>
              <a:rPr lang="nl-NL" sz="1067" err="1">
                <a:solidFill>
                  <a:prstClr val="white"/>
                </a:solidFill>
                <a:latin typeface="Calibri"/>
              </a:rPr>
              <a:t>Resilience</a:t>
            </a:r>
            <a:endParaRPr lang="en-US" sz="933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TextBox 30" descr="Economics&#10;Technology Costs&#10;Incentives&#10;Financial Parameters&#10;"/>
          <p:cNvSpPr txBox="1"/>
          <p:nvPr/>
        </p:nvSpPr>
        <p:spPr>
          <a:xfrm>
            <a:off x="5576358" y="1525111"/>
            <a:ext cx="1565833" cy="7651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82832" rtlCol="0" anchor="ctr" anchorCtr="0">
            <a:noAutofit/>
          </a:bodyPr>
          <a:lstStyle/>
          <a:p>
            <a:pPr algn="ctr" defTabSz="913868"/>
            <a:r>
              <a:rPr lang="nl-NL" sz="1067" b="1" err="1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Economics</a:t>
            </a:r>
            <a:endParaRPr lang="nl-NL" sz="1067" b="1">
              <a:ln w="3175">
                <a:noFill/>
              </a:ln>
              <a:solidFill>
                <a:prstClr val="white"/>
              </a:solidFill>
              <a:latin typeface="Calibri"/>
            </a:endParaRPr>
          </a:p>
          <a:p>
            <a:pPr algn="ctr" defTabSz="913868"/>
            <a:r>
              <a:rPr lang="en-US" sz="1067">
                <a:solidFill>
                  <a:prstClr val="white"/>
                </a:solidFill>
                <a:latin typeface="Calibri"/>
              </a:rPr>
              <a:t>Technology Costs</a:t>
            </a:r>
          </a:p>
          <a:p>
            <a:pPr algn="ctr" defTabSz="913868"/>
            <a:r>
              <a:rPr lang="en-US" sz="1067">
                <a:solidFill>
                  <a:prstClr val="white"/>
                </a:solidFill>
                <a:latin typeface="Calibri"/>
              </a:rPr>
              <a:t>Incentives</a:t>
            </a:r>
          </a:p>
          <a:p>
            <a:pPr algn="ctr" defTabSz="913868"/>
            <a:r>
              <a:rPr lang="en-US" sz="1067">
                <a:solidFill>
                  <a:prstClr val="white"/>
                </a:solidFill>
                <a:latin typeface="Calibri"/>
              </a:rPr>
              <a:t>Financial Parameters</a:t>
            </a:r>
          </a:p>
        </p:txBody>
      </p:sp>
      <p:sp>
        <p:nvSpPr>
          <p:cNvPr id="32" name="TextBox 31" descr="Energy Costs &amp; Revenue&#10;Energy &amp; Demand Charges&#10;Market Participation&#10;Escalation Rates&#10;"/>
          <p:cNvSpPr txBox="1"/>
          <p:nvPr/>
        </p:nvSpPr>
        <p:spPr>
          <a:xfrm>
            <a:off x="7230665" y="1519051"/>
            <a:ext cx="1875719" cy="76511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82832" rtlCol="0" anchor="ctr" anchorCtr="0">
            <a:noAutofit/>
          </a:bodyPr>
          <a:lstStyle/>
          <a:p>
            <a:pPr algn="ctr" defTabSz="913868"/>
            <a:r>
              <a:rPr lang="nl-NL" sz="1067" b="1">
                <a:ln w="3175">
                  <a:noFill/>
                </a:ln>
                <a:solidFill>
                  <a:srgbClr val="FFFFFF"/>
                </a:solidFill>
                <a:latin typeface="Calibri"/>
              </a:rPr>
              <a:t>Energy </a:t>
            </a:r>
            <a:r>
              <a:rPr lang="nl-NL" sz="1067" b="1" err="1">
                <a:ln w="3175">
                  <a:noFill/>
                </a:ln>
                <a:solidFill>
                  <a:srgbClr val="FFFFFF"/>
                </a:solidFill>
                <a:latin typeface="Calibri"/>
              </a:rPr>
              <a:t>Costs</a:t>
            </a:r>
            <a:r>
              <a:rPr lang="nl-NL" sz="1067" b="1">
                <a:ln w="3175">
                  <a:noFill/>
                </a:ln>
                <a:solidFill>
                  <a:srgbClr val="FFFFFF"/>
                </a:solidFill>
                <a:latin typeface="Calibri"/>
              </a:rPr>
              <a:t> &amp; </a:t>
            </a:r>
            <a:r>
              <a:rPr lang="nl-NL" sz="1067" b="1" err="1">
                <a:ln w="3175">
                  <a:noFill/>
                </a:ln>
                <a:solidFill>
                  <a:srgbClr val="FFFFFF"/>
                </a:solidFill>
                <a:latin typeface="Calibri"/>
              </a:rPr>
              <a:t>Revenue</a:t>
            </a:r>
            <a:endParaRPr lang="nl-NL" sz="1067" b="1">
              <a:ln w="3175">
                <a:noFill/>
              </a:ln>
              <a:solidFill>
                <a:srgbClr val="FFFFFF"/>
              </a:solidFill>
              <a:latin typeface="Calibri"/>
            </a:endParaRPr>
          </a:p>
          <a:p>
            <a:pPr algn="ctr" defTabSz="913868"/>
            <a:r>
              <a:rPr lang="en-US" sz="1067">
                <a:solidFill>
                  <a:srgbClr val="FFFFFF"/>
                </a:solidFill>
                <a:latin typeface="Calibri"/>
              </a:rPr>
              <a:t>Energy &amp; Demand Charges</a:t>
            </a:r>
          </a:p>
          <a:p>
            <a:pPr algn="ctr" defTabSz="913868"/>
            <a:r>
              <a:rPr lang="en-US" sz="1067">
                <a:solidFill>
                  <a:srgbClr val="FFFFFF"/>
                </a:solidFill>
                <a:latin typeface="Calibri"/>
              </a:rPr>
              <a:t>Market Participation</a:t>
            </a:r>
          </a:p>
          <a:p>
            <a:pPr algn="ctr" defTabSz="913868"/>
            <a:r>
              <a:rPr lang="en-US" sz="1067">
                <a:solidFill>
                  <a:srgbClr val="FFFFFF"/>
                </a:solidFill>
                <a:latin typeface="Calibri"/>
              </a:rPr>
              <a:t>Escalation Rates</a:t>
            </a:r>
            <a:endParaRPr lang="en-US" sz="933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71301" y="6358870"/>
            <a:ext cx="1063699" cy="25042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 defTabSz="913844"/>
            <a:r>
              <a:rPr lang="en-US" sz="110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Calibri"/>
              </a:rPr>
              <a:t>Electric Loads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52962" y="5412825"/>
            <a:ext cx="1276703" cy="3602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 defTabSz="913844"/>
            <a:r>
              <a:rPr lang="en-US" sz="110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latin typeface="Calibri"/>
              </a:rPr>
              <a:t>Thermal Loads</a:t>
            </a:r>
          </a:p>
        </p:txBody>
      </p:sp>
      <p:pic>
        <p:nvPicPr>
          <p:cNvPr id="84" name="Picture 83" descr="REopt logo">
            <a:extLst>
              <a:ext uri="{FF2B5EF4-FFF2-40B4-BE49-F238E27FC236}">
                <a16:creationId xmlns:a16="http://schemas.microsoft.com/office/drawing/2014/main" id="{A5D5D7DB-3CFC-4074-B95E-6B7B1B3F8490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04317" y="3075316"/>
            <a:ext cx="1578432" cy="47496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0" name="Rounded Rectangle 57">
            <a:extLst>
              <a:ext uri="{FF2B5EF4-FFF2-40B4-BE49-F238E27FC236}">
                <a16:creationId xmlns:a16="http://schemas.microsoft.com/office/drawing/2014/main" id="{39C7EFDC-2323-8845-8E7D-18D0E5932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21676" y="2975839"/>
            <a:ext cx="3251123" cy="1360397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913889"/>
            <a:endParaRPr lang="en-US" sz="3200" b="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Rounded Rectangle 57" descr="Energy Planning Platform&#10;Techno-Economic Optimization&#10;"/>
          <p:cNvSpPr/>
          <p:nvPr/>
        </p:nvSpPr>
        <p:spPr>
          <a:xfrm>
            <a:off x="4521677" y="3281418"/>
            <a:ext cx="3228295" cy="991073"/>
          </a:xfrm>
          <a:prstGeom prst="roundRect">
            <a:avLst/>
          </a:prstGeom>
          <a:noFill/>
          <a:ln w="28575">
            <a:noFill/>
            <a:prstDash val="dash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1218458"/>
            <a:endParaRPr lang="en-US" sz="2133" b="1">
              <a:solidFill>
                <a:srgbClr val="FF0000"/>
              </a:solidFill>
              <a:latin typeface="Calibri"/>
            </a:endParaRPr>
          </a:p>
          <a:p>
            <a:pPr algn="ctr" defTabSz="1218458"/>
            <a:r>
              <a:rPr lang="en-US" sz="2133" b="1">
                <a:solidFill>
                  <a:srgbClr val="6A737B">
                    <a:lumMod val="75000"/>
                  </a:srgbClr>
                </a:solidFill>
                <a:latin typeface="Calibri"/>
              </a:rPr>
              <a:t>Energy Planning Platform</a:t>
            </a:r>
          </a:p>
          <a:p>
            <a:pPr algn="ctr" defTabSz="1218458"/>
            <a:r>
              <a:rPr lang="en-US" sz="1867" b="1" i="1">
                <a:solidFill>
                  <a:srgbClr val="6A737B">
                    <a:lumMod val="75000"/>
                  </a:srgbClr>
                </a:solidFill>
                <a:latin typeface="Calibri"/>
              </a:rPr>
              <a:t>Techno-Economic Optimization</a:t>
            </a:r>
          </a:p>
        </p:txBody>
      </p:sp>
      <p:cxnSp>
        <p:nvCxnSpPr>
          <p:cNvPr id="64" name="Straight Arrow Connector 6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768690" y="3678580"/>
            <a:ext cx="548497" cy="1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5400000">
            <a:off x="9191986" y="3461822"/>
            <a:ext cx="2558812" cy="46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lnSpc>
                <a:spcPts val="1400"/>
              </a:lnSpc>
            </a:pPr>
            <a:r>
              <a:rPr lang="en-US" sz="160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Calibri"/>
              </a:rPr>
              <a:t>Optimized Minimum</a:t>
            </a:r>
          </a:p>
          <a:p>
            <a:pPr algn="ctr" defTabSz="609585">
              <a:lnSpc>
                <a:spcPts val="1400"/>
              </a:lnSpc>
            </a:pPr>
            <a:r>
              <a:rPr lang="en-US" sz="160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Calibri"/>
              </a:rPr>
              <a:t>Cost Solution</a:t>
            </a:r>
          </a:p>
        </p:txBody>
      </p:sp>
      <p:sp>
        <p:nvSpPr>
          <p:cNvPr id="53" name="TextBox 52" descr="Technologies &#10;Technology Mix&#10;Technology Size&#10;"/>
          <p:cNvSpPr txBox="1"/>
          <p:nvPr/>
        </p:nvSpPr>
        <p:spPr>
          <a:xfrm>
            <a:off x="8317059" y="2415473"/>
            <a:ext cx="1706488" cy="67532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6" rtlCol="0" anchor="ctr" anchorCtr="0">
            <a:noAutofit/>
          </a:bodyPr>
          <a:lstStyle/>
          <a:p>
            <a:pPr defTabSz="913844"/>
            <a:r>
              <a:rPr lang="en-US" sz="1200" b="1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Technologies </a:t>
            </a:r>
          </a:p>
          <a:p>
            <a:pPr defTabSz="913844"/>
            <a:r>
              <a:rPr lang="en-US" sz="1200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Technology Mix</a:t>
            </a:r>
          </a:p>
          <a:p>
            <a:pPr defTabSz="913844"/>
            <a:r>
              <a:rPr lang="en-US" sz="1200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Technology Size</a:t>
            </a:r>
          </a:p>
        </p:txBody>
      </p:sp>
      <p:sp>
        <p:nvSpPr>
          <p:cNvPr id="65" name="TextBox 64" descr="Operations&#10;Optimal Dispatch&#10;"/>
          <p:cNvSpPr txBox="1"/>
          <p:nvPr/>
        </p:nvSpPr>
        <p:spPr>
          <a:xfrm>
            <a:off x="8320436" y="3326211"/>
            <a:ext cx="1714344" cy="6764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6" rtlCol="0" anchor="ctr" anchorCtr="0">
            <a:noAutofit/>
          </a:bodyPr>
          <a:lstStyle/>
          <a:p>
            <a:pPr defTabSz="913844"/>
            <a:r>
              <a:rPr lang="en-US" sz="1200" b="1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Operations</a:t>
            </a:r>
          </a:p>
          <a:p>
            <a:pPr defTabSz="913844"/>
            <a:r>
              <a:rPr lang="en-US" sz="1200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Optimal Dispatch</a:t>
            </a:r>
          </a:p>
        </p:txBody>
      </p:sp>
      <p:sp>
        <p:nvSpPr>
          <p:cNvPr id="57" name="TextBox 56" descr="Project Economics &#10;Capital Costs&#10;Operating Costs&#10;Net Present Value&#10;"/>
          <p:cNvSpPr txBox="1"/>
          <p:nvPr/>
        </p:nvSpPr>
        <p:spPr>
          <a:xfrm>
            <a:off x="8337148" y="4202214"/>
            <a:ext cx="1706488" cy="74811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6" rtlCol="0" anchor="ctr" anchorCtr="0">
            <a:noAutofit/>
          </a:bodyPr>
          <a:lstStyle/>
          <a:p>
            <a:pPr defTabSz="913844"/>
            <a:r>
              <a:rPr lang="en-US" sz="1200" b="1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Project Economics </a:t>
            </a:r>
          </a:p>
          <a:p>
            <a:pPr defTabSz="913844"/>
            <a:r>
              <a:rPr lang="en-US" sz="1200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Capital Costs</a:t>
            </a:r>
          </a:p>
          <a:p>
            <a:pPr defTabSz="913844"/>
            <a:r>
              <a:rPr lang="en-US" sz="1200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Operating Costs</a:t>
            </a:r>
          </a:p>
          <a:p>
            <a:pPr defTabSz="913844"/>
            <a:r>
              <a:rPr lang="en-US" sz="1200">
                <a:ln w="3175">
                  <a:noFill/>
                </a:ln>
                <a:solidFill>
                  <a:prstClr val="white"/>
                </a:solidFill>
                <a:latin typeface="Calibri"/>
              </a:rPr>
              <a:t>Net Present Value</a:t>
            </a:r>
          </a:p>
        </p:txBody>
      </p:sp>
      <p:sp>
        <p:nvSpPr>
          <p:cNvPr id="67" name="TextBox 66" descr="Progress Toward &#10;Goals&#10;Emissions Reduction&#10;Length of Outage Sustained&#10;">
            <a:extLst>
              <a:ext uri="{FF2B5EF4-FFF2-40B4-BE49-F238E27FC236}">
                <a16:creationId xmlns:a16="http://schemas.microsoft.com/office/drawing/2014/main" id="{08B47FB9-C02B-4535-94EA-3960DF5277C9}"/>
              </a:ext>
            </a:extLst>
          </p:cNvPr>
          <p:cNvSpPr txBox="1"/>
          <p:nvPr/>
        </p:nvSpPr>
        <p:spPr>
          <a:xfrm>
            <a:off x="8356455" y="5143299"/>
            <a:ext cx="1706488" cy="90433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16" rtlCol="0" anchor="ctr" anchorCtr="0">
            <a:noAutofit/>
          </a:bodyPr>
          <a:lstStyle/>
          <a:p>
            <a:pPr defTabSz="913844"/>
            <a:r>
              <a:rPr lang="en-US" sz="1200" b="1">
                <a:ln w="3175">
                  <a:noFill/>
                </a:ln>
                <a:solidFill>
                  <a:srgbClr val="FFFFFF"/>
                </a:solidFill>
                <a:latin typeface="Calibri"/>
              </a:rPr>
              <a:t>Progress Toward </a:t>
            </a:r>
            <a:br>
              <a:rPr lang="en-US" sz="1200" b="1">
                <a:ln w="3175">
                  <a:noFill/>
                </a:ln>
                <a:solidFill>
                  <a:srgbClr val="FFFFFF"/>
                </a:solidFill>
                <a:latin typeface="Calibri"/>
              </a:rPr>
            </a:br>
            <a:r>
              <a:rPr lang="en-US" sz="1200" b="1">
                <a:ln w="3175">
                  <a:noFill/>
                </a:ln>
                <a:solidFill>
                  <a:srgbClr val="FFFFFF"/>
                </a:solidFill>
                <a:latin typeface="Calibri"/>
              </a:rPr>
              <a:t>Goals</a:t>
            </a:r>
          </a:p>
          <a:p>
            <a:pPr defTabSz="913844"/>
            <a:r>
              <a:rPr lang="en-US" sz="1200">
                <a:ln w="3175">
                  <a:noFill/>
                </a:ln>
                <a:solidFill>
                  <a:srgbClr val="FFFFFF"/>
                </a:solidFill>
                <a:latin typeface="Calibri"/>
              </a:rPr>
              <a:t>Emissions Reduction</a:t>
            </a:r>
          </a:p>
          <a:p>
            <a:pPr defTabSz="913844"/>
            <a:r>
              <a:rPr lang="en-US" sz="1200">
                <a:ln w="3175">
                  <a:noFill/>
                </a:ln>
                <a:solidFill>
                  <a:srgbClr val="FFFFFF"/>
                </a:solidFill>
                <a:latin typeface="Calibri"/>
              </a:rPr>
              <a:t>Length of Outage Sustained</a:t>
            </a:r>
          </a:p>
        </p:txBody>
      </p:sp>
      <p:cxnSp>
        <p:nvCxnSpPr>
          <p:cNvPr id="80" name="Straight Arrow Connector 7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8042940" y="2754608"/>
            <a:ext cx="275309" cy="1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044887" y="4591976"/>
            <a:ext cx="298059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51640" y="2754607"/>
            <a:ext cx="0" cy="278570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3E86B856-E49F-4CF2-A496-98AE9FC4C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57637" y="3263075"/>
            <a:ext cx="1789609" cy="828595"/>
          </a:xfrm>
          <a:prstGeom prst="snip1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867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" name="Rectangle: Single Corner Snipped 58">
            <a:extLst>
              <a:ext uri="{FF2B5EF4-FFF2-40B4-BE49-F238E27FC236}">
                <a16:creationId xmlns:a16="http://schemas.microsoft.com/office/drawing/2014/main" id="{70303A9C-1881-4922-A56B-BE992C895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58738" y="4139071"/>
            <a:ext cx="1789609" cy="828595"/>
          </a:xfrm>
          <a:prstGeom prst="snip1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1867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" name="Picture 2" descr="REopt logo">
            <a:extLst>
              <a:ext uri="{FF2B5EF4-FFF2-40B4-BE49-F238E27FC236}">
                <a16:creationId xmlns:a16="http://schemas.microsoft.com/office/drawing/2014/main" id="{292749C2-EB5C-864A-8397-34789E1A3E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4943" y="3102854"/>
            <a:ext cx="1779912" cy="484191"/>
          </a:xfrm>
          <a:prstGeom prst="rect">
            <a:avLst/>
          </a:prstGeom>
        </p:spPr>
      </p:pic>
      <p:pic>
        <p:nvPicPr>
          <p:cNvPr id="85" name="Picture 84" descr="money symbol icon">
            <a:extLst>
              <a:ext uri="{FF2B5EF4-FFF2-40B4-BE49-F238E27FC236}">
                <a16:creationId xmlns:a16="http://schemas.microsoft.com/office/drawing/2014/main" id="{D929CF05-138F-0540-8FF3-14A791A5D4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7885" y="1333799"/>
            <a:ext cx="387087" cy="387087"/>
          </a:xfrm>
          <a:prstGeom prst="rect">
            <a:avLst/>
          </a:prstGeom>
        </p:spPr>
      </p:pic>
      <p:pic>
        <p:nvPicPr>
          <p:cNvPr id="86" name="Picture 85" descr="power transmission icon">
            <a:extLst>
              <a:ext uri="{FF2B5EF4-FFF2-40B4-BE49-F238E27FC236}">
                <a16:creationId xmlns:a16="http://schemas.microsoft.com/office/drawing/2014/main" id="{26DAE131-2AA2-AC4F-AF2E-4543F940FF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8756" y="1320275"/>
            <a:ext cx="385507" cy="38550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D17B874-3CAD-4E44-95EE-E7B743E49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293" y="1321316"/>
            <a:ext cx="409537" cy="409537"/>
          </a:xfrm>
          <a:prstGeom prst="rect">
            <a:avLst/>
          </a:prstGeom>
        </p:spPr>
      </p:pic>
      <p:pic>
        <p:nvPicPr>
          <p:cNvPr id="88" name="Picture 87" descr="wind turbine icon">
            <a:extLst>
              <a:ext uri="{FF2B5EF4-FFF2-40B4-BE49-F238E27FC236}">
                <a16:creationId xmlns:a16="http://schemas.microsoft.com/office/drawing/2014/main" id="{1686311B-D3EB-9B4B-8175-562DDFFA2D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5207" y="2265960"/>
            <a:ext cx="487176" cy="487176"/>
          </a:xfrm>
          <a:prstGeom prst="rect">
            <a:avLst/>
          </a:prstGeom>
        </p:spPr>
      </p:pic>
      <p:pic>
        <p:nvPicPr>
          <p:cNvPr id="89" name="Picture 88" descr="gears moving icon">
            <a:extLst>
              <a:ext uri="{FF2B5EF4-FFF2-40B4-BE49-F238E27FC236}">
                <a16:creationId xmlns:a16="http://schemas.microsoft.com/office/drawing/2014/main" id="{650C9346-8405-4C42-AD81-1B784914D52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8779" y="3242877"/>
            <a:ext cx="469592" cy="46959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0AA3035-6F1A-A140-A4C0-2F94B1C7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5207" y="4139359"/>
            <a:ext cx="475011" cy="475011"/>
          </a:xfrm>
          <a:prstGeom prst="rect">
            <a:avLst/>
          </a:prstGeom>
        </p:spPr>
      </p:pic>
      <p:pic>
        <p:nvPicPr>
          <p:cNvPr id="92" name="Picture 91" descr="plug icon">
            <a:extLst>
              <a:ext uri="{FF2B5EF4-FFF2-40B4-BE49-F238E27FC236}">
                <a16:creationId xmlns:a16="http://schemas.microsoft.com/office/drawing/2014/main" id="{DF781D7D-1540-5A4E-A795-C7B7123008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9278" y="4474387"/>
            <a:ext cx="705047" cy="705047"/>
          </a:xfrm>
          <a:prstGeom prst="rect">
            <a:avLst/>
          </a:prstGeom>
        </p:spPr>
      </p:pic>
      <p:pic>
        <p:nvPicPr>
          <p:cNvPr id="93" name="Picture 92" descr="flame icon">
            <a:extLst>
              <a:ext uri="{FF2B5EF4-FFF2-40B4-BE49-F238E27FC236}">
                <a16:creationId xmlns:a16="http://schemas.microsoft.com/office/drawing/2014/main" id="{12B69085-F527-9642-B32C-038212113C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4377" y="4719502"/>
            <a:ext cx="711015" cy="711015"/>
          </a:xfrm>
          <a:prstGeom prst="rect">
            <a:avLst/>
          </a:prstGeom>
        </p:spPr>
      </p:pic>
      <p:pic>
        <p:nvPicPr>
          <p:cNvPr id="95" name="Picture 94" descr="car icon">
            <a:extLst>
              <a:ext uri="{FF2B5EF4-FFF2-40B4-BE49-F238E27FC236}">
                <a16:creationId xmlns:a16="http://schemas.microsoft.com/office/drawing/2014/main" id="{8D05926C-0ED1-DC4F-B055-32CA1D6166F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72865" y="5651423"/>
            <a:ext cx="711015" cy="711015"/>
          </a:xfrm>
          <a:prstGeom prst="rect">
            <a:avLst/>
          </a:prstGeom>
        </p:spPr>
      </p:pic>
      <p:pic>
        <p:nvPicPr>
          <p:cNvPr id="96" name="Picture 95" descr="building icon">
            <a:extLst>
              <a:ext uri="{FF2B5EF4-FFF2-40B4-BE49-F238E27FC236}">
                <a16:creationId xmlns:a16="http://schemas.microsoft.com/office/drawing/2014/main" id="{F7B7EBB1-21C0-8149-9CA6-32FBB8EE39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5845" y="5651423"/>
            <a:ext cx="711015" cy="711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15790F-6C5A-EB4F-B3ED-50BCB54A5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6277" y="1773355"/>
            <a:ext cx="498739" cy="49873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A3AB7F-2396-4CE0-B969-5AE8353D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782" y="5057911"/>
            <a:ext cx="482399" cy="48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EC39C44-6DEC-438C-ADC5-5FF0D6B4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041595" y="5546656"/>
            <a:ext cx="314859" cy="0"/>
          </a:xfrm>
          <a:prstGeom prst="straightConnector1">
            <a:avLst/>
          </a:prstGeom>
          <a:ln w="1905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0C5A7D-BD5D-7F0C-67FF-5E874F6CC6AB}"/>
              </a:ext>
            </a:extLst>
          </p:cNvPr>
          <p:cNvSpPr txBox="1"/>
          <p:nvPr/>
        </p:nvSpPr>
        <p:spPr>
          <a:xfrm>
            <a:off x="53597" y="6479698"/>
            <a:ext cx="3357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DRAFT – NOT FOR CITATION, QUOTATION,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3528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E5C01-7298-8547-17F3-A28CFEB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2923AE4-56A1-7C0E-9926-CAD522A922BC}"/>
              </a:ext>
            </a:extLst>
          </p:cNvPr>
          <p:cNvSpPr txBox="1">
            <a:spLocks/>
          </p:cNvSpPr>
          <p:nvPr/>
        </p:nvSpPr>
        <p:spPr>
          <a:xfrm>
            <a:off x="363454" y="229660"/>
            <a:ext cx="11315024" cy="1064046"/>
          </a:xfrm>
          <a:prstGeom prst="rect">
            <a:avLst/>
          </a:prstGeom>
          <a:solidFill>
            <a:srgbClr val="0079C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algn="ctr" defTabSz="4572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3000" kern="1200" spc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latin typeface="Franklin Gothic Medium" panose="020B0603020102020204" pitchFamily="34" charset="0"/>
                <a:cs typeface="Calibri" panose="020F0502020204030204" pitchFamily="34" charset="0"/>
              </a:rPr>
              <a:t>REopt</a:t>
            </a:r>
            <a:r>
              <a:rPr lang="en-US" sz="3600" dirty="0">
                <a:latin typeface="Franklin Gothic Medium" panose="020B0603020102020204" pitchFamily="34" charset="0"/>
                <a:cs typeface="Calibri" panose="020F0502020204030204" pitchFamily="34" charset="0"/>
              </a:rPr>
              <a:t> Minimizes the System’s Lifecycle Cost of Energy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 panose="020B06030201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A09C2-0FB1-4301-B210-61D364F26EDD}"/>
              </a:ext>
            </a:extLst>
          </p:cNvPr>
          <p:cNvSpPr txBox="1"/>
          <p:nvPr/>
        </p:nvSpPr>
        <p:spPr>
          <a:xfrm>
            <a:off x="53597" y="6479698"/>
            <a:ext cx="3357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DRAFT – NOT FOR CITATION, QUOTATION, OR DISTRIBUTION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7DE24B1-3446-F532-3BCB-1734C1E2D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35245"/>
              </p:ext>
            </p:extLst>
          </p:nvPr>
        </p:nvGraphicFramePr>
        <p:xfrm>
          <a:off x="363454" y="3313957"/>
          <a:ext cx="10990346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CC8CA6-DB09-1657-1F10-C753AA7D2DE9}"/>
              </a:ext>
            </a:extLst>
          </p:cNvPr>
          <p:cNvSpPr txBox="1"/>
          <p:nvPr/>
        </p:nvSpPr>
        <p:spPr>
          <a:xfrm>
            <a:off x="363454" y="1529434"/>
            <a:ext cx="11315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Life cycle cost (LCC) </a:t>
            </a:r>
            <a:r>
              <a:rPr lang="en-US" dirty="0">
                <a:latin typeface="Franklin Gothic Book" panose="020B0503020102020204" pitchFamily="34" charset="0"/>
                <a:cs typeface="Calibri" panose="020F0502020204030204" pitchFamily="34" charset="0"/>
              </a:rPr>
              <a:t>of energy: The present value of all energy costs at the studied site throughout the analysis period (25 years).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Net present value (NPV)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Franklin Gothic Book" panose="020B0503020102020204" pitchFamily="34" charset="0"/>
                <a:cs typeface="Calibri" panose="020F0502020204030204" pitchFamily="34" charset="0"/>
              </a:rPr>
              <a:t>The lifecycle cost savings (difference in LCC) between the business-as-usual (BAU) case and the investment case.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  <a:cs typeface="Calibri" panose="020F0502020204030204" pitchFamily="34" charset="0"/>
              </a:rPr>
              <a:t>If </a:t>
            </a:r>
            <a:r>
              <a:rPr lang="en-US" b="1" dirty="0">
                <a:latin typeface="Franklin Gothic Book" panose="020B0503020102020204" pitchFamily="34" charset="0"/>
                <a:cs typeface="Calibri" panose="020F0502020204030204" pitchFamily="34" charset="0"/>
              </a:rPr>
              <a:t>NPV &gt; 0</a:t>
            </a:r>
            <a:r>
              <a:rPr lang="en-US" dirty="0">
                <a:latin typeface="Franklin Gothic Book" panose="020B0503020102020204" pitchFamily="34" charset="0"/>
                <a:cs typeface="Calibri" panose="020F0502020204030204" pitchFamily="34" charset="0"/>
              </a:rPr>
              <a:t>, the new system yields </a:t>
            </a:r>
            <a:r>
              <a:rPr lang="en-US" b="1" dirty="0">
                <a:latin typeface="Franklin Gothic Book" panose="020B0503020102020204" pitchFamily="34" charset="0"/>
                <a:cs typeface="Calibri" panose="020F0502020204030204" pitchFamily="34" charset="0"/>
              </a:rPr>
              <a:t>savings </a:t>
            </a:r>
            <a:r>
              <a:rPr lang="en-US" dirty="0">
                <a:latin typeface="Franklin Gothic Book" panose="020B0503020102020204" pitchFamily="34" charset="0"/>
                <a:cs typeface="Calibri" panose="020F0502020204030204" pitchFamily="34" charset="0"/>
              </a:rPr>
              <a:t>to BAU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  <a:cs typeface="Calibri" panose="020F0502020204030204" pitchFamily="34" charset="0"/>
              </a:rPr>
              <a:t>If </a:t>
            </a:r>
            <a:r>
              <a:rPr lang="en-US" b="1" dirty="0">
                <a:solidFill>
                  <a:srgbClr val="FF000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NPV &lt; 0</a:t>
            </a:r>
            <a:r>
              <a:rPr lang="en-US" dirty="0">
                <a:latin typeface="Franklin Gothic Book" panose="020B0503020102020204" pitchFamily="34" charset="0"/>
                <a:cs typeface="Calibri" panose="020F0502020204030204" pitchFamily="34" charset="0"/>
              </a:rPr>
              <a:t>, the new system is </a:t>
            </a:r>
            <a:r>
              <a:rPr lang="en-US" b="1" dirty="0">
                <a:solidFill>
                  <a:srgbClr val="FF0000"/>
                </a:solidFill>
                <a:latin typeface="Franklin Gothic Book" panose="020B0503020102020204" pitchFamily="34" charset="0"/>
                <a:cs typeface="Calibri" panose="020F0502020204030204" pitchFamily="34" charset="0"/>
              </a:rPr>
              <a:t>more expensive </a:t>
            </a:r>
            <a:r>
              <a:rPr lang="en-US" dirty="0">
                <a:latin typeface="Franklin Gothic Book" panose="020B0503020102020204" pitchFamily="34" charset="0"/>
                <a:cs typeface="Calibri" panose="020F0502020204030204" pitchFamily="34" charset="0"/>
              </a:rPr>
              <a:t>than BAU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82CFC44-732A-71FF-C47B-2DBA9B808F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435651"/>
              </p:ext>
            </p:extLst>
          </p:nvPr>
        </p:nvGraphicFramePr>
        <p:xfrm>
          <a:off x="372809" y="4981196"/>
          <a:ext cx="6175569" cy="1470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9213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7D7F-AB21-9767-1752-1EC948552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40BFA-1094-570E-4653-6678F421F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62" y="11290"/>
            <a:ext cx="10794125" cy="1209524"/>
          </a:xfrm>
        </p:spPr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How Can You Use </a:t>
            </a:r>
            <a:r>
              <a:rPr lang="en-US" dirty="0" err="1">
                <a:latin typeface="Franklin Gothic Medium" panose="020B0603020102020204" pitchFamily="34" charset="0"/>
              </a:rPr>
              <a:t>REopt</a:t>
            </a:r>
            <a:r>
              <a:rPr lang="en-US" dirty="0">
                <a:latin typeface="Franklin Gothic Medium" panose="020B0603020102020204" pitchFamily="34" charset="0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0B44B-4F55-C3B5-2D4C-B71E2227B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0167" y="1601913"/>
            <a:ext cx="4938423" cy="733825"/>
          </a:xfrm>
        </p:spPr>
        <p:txBody>
          <a:bodyPr>
            <a:noAutofit/>
          </a:bodyPr>
          <a:lstStyle/>
          <a:p>
            <a:pPr marL="78297" indent="0">
              <a:buNone/>
            </a:pPr>
            <a:r>
              <a:rPr lang="en-US" sz="2800" b="1"/>
              <a:t>Easy-to-use, free web tool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61BE741-657D-8132-4742-11B80E6CD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501" y="1405518"/>
            <a:ext cx="1160603" cy="1160603"/>
          </a:xfrm>
          <a:prstGeom prst="rect">
            <a:avLst/>
          </a:prstGeom>
        </p:spPr>
      </p:pic>
      <p:pic>
        <p:nvPicPr>
          <p:cNvPr id="7" name="Graphic 6" descr="Web design with solid fill">
            <a:extLst>
              <a:ext uri="{FF2B5EF4-FFF2-40B4-BE49-F238E27FC236}">
                <a16:creationId xmlns:a16="http://schemas.microsoft.com/office/drawing/2014/main" id="{B59221EE-118B-D16E-9089-1EA175BE3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362" y="4245896"/>
            <a:ext cx="1218883" cy="1218883"/>
          </a:xfrm>
          <a:prstGeom prst="rect">
            <a:avLst/>
          </a:prstGeom>
        </p:spPr>
      </p:pic>
      <p:pic>
        <p:nvPicPr>
          <p:cNvPr id="9" name="Graphic 8" descr="Stream with solid fill">
            <a:extLst>
              <a:ext uri="{FF2B5EF4-FFF2-40B4-BE49-F238E27FC236}">
                <a16:creationId xmlns:a16="http://schemas.microsoft.com/office/drawing/2014/main" id="{79595B89-F2EA-D0EC-BF65-9CFA2430E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2362" y="2849579"/>
            <a:ext cx="1218883" cy="1218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53EBB-5E09-B57E-2B79-717767D2DC79}"/>
              </a:ext>
            </a:extLst>
          </p:cNvPr>
          <p:cNvSpPr txBox="1"/>
          <p:nvPr/>
        </p:nvSpPr>
        <p:spPr>
          <a:xfrm>
            <a:off x="2194018" y="2118636"/>
            <a:ext cx="162647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hlinkClick r:id="rId9"/>
              </a:rPr>
              <a:t>reopt.nrel.gov</a:t>
            </a:r>
            <a:r>
              <a:rPr lang="en-US">
                <a:hlinkClick r:id="rId9"/>
              </a:rPr>
              <a:t> 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F1A3C-00B7-8102-4F8E-EC7072DD950A}"/>
              </a:ext>
            </a:extLst>
          </p:cNvPr>
          <p:cNvSpPr txBox="1"/>
          <p:nvPr/>
        </p:nvSpPr>
        <p:spPr>
          <a:xfrm>
            <a:off x="2194017" y="3718328"/>
            <a:ext cx="469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0"/>
              </a:rPr>
              <a:t>https://github.com/nrel/reopt-api-analysis/wiki</a:t>
            </a:r>
            <a:r>
              <a:rPr lang="en-US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1F9DB-09D1-9A08-B1D2-C24E1315CF45}"/>
              </a:ext>
            </a:extLst>
          </p:cNvPr>
          <p:cNvSpPr txBox="1"/>
          <p:nvPr/>
        </p:nvSpPr>
        <p:spPr>
          <a:xfrm>
            <a:off x="2194018" y="4975783"/>
            <a:ext cx="7533281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11"/>
              </a:rPr>
              <a:t>https://github.com/NREL/REopt_API</a:t>
            </a:r>
            <a:r>
              <a:rPr lang="en-US"/>
              <a:t> and </a:t>
            </a:r>
            <a:r>
              <a:rPr lang="en-US">
                <a:hlinkClick r:id="rId12"/>
              </a:rPr>
              <a:t>https://github.com/NREL/REopt.jl</a:t>
            </a:r>
            <a:r>
              <a:rPr lang="en-US"/>
              <a:t> </a:t>
            </a:r>
          </a:p>
        </p:txBody>
      </p:sp>
      <p:pic>
        <p:nvPicPr>
          <p:cNvPr id="8" name="Graphic 7" descr="Users with solid fill">
            <a:extLst>
              <a:ext uri="{FF2B5EF4-FFF2-40B4-BE49-F238E27FC236}">
                <a16:creationId xmlns:a16="http://schemas.microsoft.com/office/drawing/2014/main" id="{D7B678B9-4FBA-B251-0AB2-8AE0D9AB02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4602" y="5734765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CC7856-908F-1921-AF89-063A9CCA3A7E}"/>
              </a:ext>
            </a:extLst>
          </p:cNvPr>
          <p:cNvSpPr txBox="1"/>
          <p:nvPr/>
        </p:nvSpPr>
        <p:spPr>
          <a:xfrm>
            <a:off x="1991245" y="5931660"/>
            <a:ext cx="3419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tx1">
                    <a:lumMod val="50000"/>
                  </a:schemeClr>
                </a:solidFill>
              </a:rPr>
              <a:t>Custom NREL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745D0F-D771-4D80-E2ED-B98E13E2D0F4}"/>
              </a:ext>
            </a:extLst>
          </p:cNvPr>
          <p:cNvSpPr txBox="1"/>
          <p:nvPr/>
        </p:nvSpPr>
        <p:spPr>
          <a:xfrm>
            <a:off x="1991244" y="4455933"/>
            <a:ext cx="6091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tx1">
                    <a:lumMod val="50000"/>
                  </a:schemeClr>
                </a:solidFill>
              </a:rPr>
              <a:t>Open-source codebase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585A0F-C548-985D-5299-88BF792A9E38}"/>
              </a:ext>
            </a:extLst>
          </p:cNvPr>
          <p:cNvSpPr txBox="1"/>
          <p:nvPr/>
        </p:nvSpPr>
        <p:spPr>
          <a:xfrm>
            <a:off x="1920166" y="3143247"/>
            <a:ext cx="6743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tx1">
                    <a:lumMod val="50000"/>
                  </a:schemeClr>
                </a:solidFill>
              </a:rPr>
              <a:t> Application Programming Interface (API) </a:t>
            </a:r>
          </a:p>
        </p:txBody>
      </p:sp>
    </p:spTree>
    <p:extLst>
      <p:ext uri="{BB962C8B-B14F-4D97-AF65-F5344CB8AC3E}">
        <p14:creationId xmlns:p14="http://schemas.microsoft.com/office/powerpoint/2010/main" val="222198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E5C01-7298-8547-17F3-A28CFEB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87330-32EC-3D68-A4EA-47725CBA589E}"/>
              </a:ext>
            </a:extLst>
          </p:cNvPr>
          <p:cNvSpPr txBox="1"/>
          <p:nvPr/>
        </p:nvSpPr>
        <p:spPr>
          <a:xfrm>
            <a:off x="363455" y="1264133"/>
            <a:ext cx="11315024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Franklin Gothic Book" panose="020B0503020102020204" pitchFamily="34" charset="0"/>
              </a:rPr>
              <a:t>What </a:t>
            </a:r>
            <a:r>
              <a:rPr lang="en-US" sz="2500" b="1" u="sng" dirty="0">
                <a:latin typeface="Franklin Gothic Book" panose="020B0503020102020204" pitchFamily="34" charset="0"/>
              </a:rPr>
              <a:t>financial impacts </a:t>
            </a:r>
            <a:r>
              <a:rPr lang="en-US" sz="2500" dirty="0">
                <a:latin typeface="Franklin Gothic Book" panose="020B0503020102020204" pitchFamily="34" charset="0"/>
              </a:rPr>
              <a:t>could thermal electrification via electric heater or air-source heat pump (ASHP) systems have on the studied site</a:t>
            </a: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cs typeface="Calibri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Franklin Gothic Book" panose="020B0503020102020204" pitchFamily="34" charset="0"/>
              </a:rPr>
              <a:t>What are the most </a:t>
            </a:r>
            <a:r>
              <a:rPr lang="en-US" sz="2500" b="1" u="sng" dirty="0">
                <a:latin typeface="Franklin Gothic Book" panose="020B0503020102020204" pitchFamily="34" charset="0"/>
              </a:rPr>
              <a:t>cost-effective size of ASHPs</a:t>
            </a:r>
            <a:r>
              <a:rPr lang="en-US" sz="2500" b="1" dirty="0">
                <a:latin typeface="Franklin Gothic Book" panose="020B0503020102020204" pitchFamily="34" charset="0"/>
              </a:rPr>
              <a:t> </a:t>
            </a:r>
            <a:r>
              <a:rPr lang="en-US" sz="2500" dirty="0">
                <a:latin typeface="Franklin Gothic Book" panose="020B0503020102020204" pitchFamily="34" charset="0"/>
              </a:rPr>
              <a:t>to serve space heating/cooling load and domestic hot water at the studied site?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Franklin Gothic Book" panose="020B05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Franklin Gothic Book" panose="020B0503020102020204" pitchFamily="34" charset="0"/>
              </a:rPr>
              <a:t>What are the </a:t>
            </a:r>
            <a:r>
              <a:rPr lang="en-US" sz="2500" b="1" u="sng" dirty="0">
                <a:latin typeface="Franklin Gothic Book" panose="020B0503020102020204" pitchFamily="34" charset="0"/>
              </a:rPr>
              <a:t>required size of ASHPs</a:t>
            </a:r>
            <a:r>
              <a:rPr lang="en-US" sz="2500" b="1" dirty="0">
                <a:latin typeface="Franklin Gothic Book" panose="020B0503020102020204" pitchFamily="34" charset="0"/>
              </a:rPr>
              <a:t> </a:t>
            </a:r>
            <a:r>
              <a:rPr lang="en-US" sz="2500" dirty="0">
                <a:latin typeface="Franklin Gothic Book" panose="020B0503020102020204" pitchFamily="34" charset="0"/>
              </a:rPr>
              <a:t>to replace existing heating/cooling systems to serve space heating/cooling load and domestic hot water at the studied site?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Franklin Gothic Book" panose="020B05030201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Franklin Gothic Book" panose="020B0503020102020204" pitchFamily="34" charset="0"/>
              </a:rPr>
              <a:t>What are the </a:t>
            </a:r>
            <a:r>
              <a:rPr lang="en-US" sz="2500" b="1" u="sng" dirty="0">
                <a:latin typeface="Franklin Gothic Book" panose="020B0503020102020204" pitchFamily="34" charset="0"/>
              </a:rPr>
              <a:t>emissions impacts</a:t>
            </a:r>
            <a:r>
              <a:rPr lang="en-US" sz="2500" dirty="0">
                <a:latin typeface="Franklin Gothic Book" panose="020B0503020102020204" pitchFamily="34" charset="0"/>
              </a:rPr>
              <a:t> of replacing the system’s existing boiler with these ASHP systems?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2923AE4-56A1-7C0E-9926-CAD522A922BC}"/>
              </a:ext>
            </a:extLst>
          </p:cNvPr>
          <p:cNvSpPr txBox="1">
            <a:spLocks/>
          </p:cNvSpPr>
          <p:nvPr/>
        </p:nvSpPr>
        <p:spPr>
          <a:xfrm>
            <a:off x="363454" y="229660"/>
            <a:ext cx="11315024" cy="776923"/>
          </a:xfrm>
          <a:prstGeom prst="rect">
            <a:avLst/>
          </a:prstGeom>
          <a:solidFill>
            <a:srgbClr val="0079C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algn="ctr" defTabSz="4572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3000" kern="1200" spc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Key Questions Addressed by These Case Studies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 panose="020B06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A09C2-0FB1-4301-B210-61D364F26EDD}"/>
              </a:ext>
            </a:extLst>
          </p:cNvPr>
          <p:cNvSpPr txBox="1"/>
          <p:nvPr/>
        </p:nvSpPr>
        <p:spPr>
          <a:xfrm>
            <a:off x="53597" y="6479698"/>
            <a:ext cx="3357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DRAFT – NOT FOR CITATION, QUOTATION,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46546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7B82C-0A27-B97B-287D-9B4F6419E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BDC1-10CD-2C66-13C2-8F8FD5FA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58" y="894"/>
            <a:ext cx="11051718" cy="889818"/>
          </a:xfrm>
        </p:spPr>
        <p:txBody>
          <a:bodyPr/>
          <a:lstStyle/>
          <a:p>
            <a:r>
              <a:rPr lang="en-US" sz="3600" dirty="0">
                <a:latin typeface="Franklin Gothic Medium" panose="020B0603020102020204" pitchFamily="34" charset="0"/>
              </a:rPr>
              <a:t>Case Studies Summary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8CD8615-98FC-D225-005D-279A73FFDBCF}"/>
              </a:ext>
            </a:extLst>
          </p:cNvPr>
          <p:cNvGrpSpPr/>
          <p:nvPr/>
        </p:nvGrpSpPr>
        <p:grpSpPr>
          <a:xfrm>
            <a:off x="8552757" y="2616493"/>
            <a:ext cx="3100909" cy="2517361"/>
            <a:chOff x="8591228" y="2018875"/>
            <a:chExt cx="3100909" cy="251736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F20FD7-2668-FCD2-8E55-2AF6DEB1FA73}"/>
                </a:ext>
              </a:extLst>
            </p:cNvPr>
            <p:cNvSpPr txBox="1"/>
            <p:nvPr/>
          </p:nvSpPr>
          <p:spPr>
            <a:xfrm>
              <a:off x="9569451" y="2018875"/>
              <a:ext cx="2086718" cy="59588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91416" rtlCol="0" anchor="ctr" anchorCtr="0">
              <a:noAutofit/>
            </a:bodyPr>
            <a:lstStyle/>
            <a:p>
              <a:pPr algn="ctr" defTabSz="913958"/>
              <a:r>
                <a:rPr lang="en-US" sz="1600" b="1" dirty="0">
                  <a:ln w="3175">
                    <a:noFill/>
                  </a:ln>
                  <a:solidFill>
                    <a:schemeClr val="bg1"/>
                  </a:solidFill>
                  <a:latin typeface="Franklin Gothic Book" panose="020B0503020102020204" pitchFamily="34" charset="0"/>
                </a:rPr>
                <a:t>ASHP Sizes + Performance</a:t>
              </a:r>
              <a:endParaRPr lang="en-US" sz="1400" dirty="0">
                <a:ln w="3175">
                  <a:noFill/>
                </a:ln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0FAA0327-66B0-B8DB-6A55-3E5479778E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2792" y="2336699"/>
              <a:ext cx="968113" cy="615513"/>
            </a:xfrm>
            <a:prstGeom prst="bentConnector3">
              <a:avLst/>
            </a:prstGeom>
            <a:ln w="254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CE6E81A-4883-1E6F-40FD-1736EE800241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8591228" y="3358238"/>
              <a:ext cx="1030673" cy="3966"/>
            </a:xfrm>
            <a:prstGeom prst="straightConnector1">
              <a:avLst/>
            </a:prstGeom>
            <a:ln w="254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B7C427F-06C8-F041-46F0-E256FBD90D06}"/>
                </a:ext>
              </a:extLst>
            </p:cNvPr>
            <p:cNvSpPr txBox="1"/>
            <p:nvPr/>
          </p:nvSpPr>
          <p:spPr>
            <a:xfrm>
              <a:off x="9591972" y="3091623"/>
              <a:ext cx="2086718" cy="4841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91416" rtlCol="0" anchor="ctr" anchorCtr="0">
              <a:noAutofit/>
            </a:bodyPr>
            <a:lstStyle/>
            <a:p>
              <a:pPr algn="ctr" defTabSz="913958"/>
              <a:r>
                <a:rPr lang="en-US" sz="1600" b="1" dirty="0">
                  <a:ln w="3175">
                    <a:noFill/>
                  </a:ln>
                  <a:solidFill>
                    <a:schemeClr val="bg1"/>
                  </a:solidFill>
                  <a:latin typeface="Franklin Gothic Book" panose="020B0503020102020204" pitchFamily="34" charset="0"/>
                </a:rPr>
                <a:t>Energy Cost Savings</a:t>
              </a:r>
              <a:endParaRPr lang="en-US" sz="1400" dirty="0">
                <a:ln w="3175">
                  <a:noFill/>
                </a:ln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296F76-9E12-CE35-4DDB-D24E1AD66772}"/>
                </a:ext>
              </a:extLst>
            </p:cNvPr>
            <p:cNvSpPr txBox="1"/>
            <p:nvPr/>
          </p:nvSpPr>
          <p:spPr>
            <a:xfrm>
              <a:off x="9605419" y="4024791"/>
              <a:ext cx="2086718" cy="511445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91416" rtlCol="0" anchor="ctr" anchorCtr="0">
              <a:noAutofit/>
            </a:bodyPr>
            <a:lstStyle/>
            <a:p>
              <a:pPr algn="ctr" defTabSz="913958"/>
              <a:r>
                <a:rPr lang="en-US" sz="1600" b="1" dirty="0">
                  <a:ln w="3175">
                    <a:noFill/>
                  </a:ln>
                  <a:solidFill>
                    <a:schemeClr val="bg1"/>
                  </a:solidFill>
                  <a:latin typeface="Franklin Gothic Book" panose="020B0503020102020204" pitchFamily="34" charset="0"/>
                </a:rPr>
                <a:t>Emission Impacts</a:t>
              </a:r>
              <a:endParaRPr lang="en-US" sz="1400" dirty="0">
                <a:ln w="3175">
                  <a:noFill/>
                </a:ln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D4A92470-7CB3-91E2-1DDE-C152FD71D4A0}"/>
                </a:ext>
              </a:extLst>
            </p:cNvPr>
            <p:cNvCxnSpPr>
              <a:cxnSpLocks/>
            </p:cNvCxnSpPr>
            <p:nvPr/>
          </p:nvCxnSpPr>
          <p:spPr>
            <a:xfrm>
              <a:off x="8595725" y="3720036"/>
              <a:ext cx="1020204" cy="560478"/>
            </a:xfrm>
            <a:prstGeom prst="bentConnector3">
              <a:avLst>
                <a:gd name="adj1" fmla="val 50000"/>
              </a:avLst>
            </a:prstGeom>
            <a:ln w="254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DF43D98-76E2-7461-0FE7-E02797F4E139}"/>
              </a:ext>
            </a:extLst>
          </p:cNvPr>
          <p:cNvGrpSpPr/>
          <p:nvPr/>
        </p:nvGrpSpPr>
        <p:grpSpPr>
          <a:xfrm>
            <a:off x="612458" y="1296738"/>
            <a:ext cx="7950809" cy="5318235"/>
            <a:chOff x="612458" y="1296738"/>
            <a:chExt cx="7950809" cy="531823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1EB48B4-97B0-8281-5C87-D54DA28F9FC4}"/>
                </a:ext>
              </a:extLst>
            </p:cNvPr>
            <p:cNvGrpSpPr/>
            <p:nvPr/>
          </p:nvGrpSpPr>
          <p:grpSpPr>
            <a:xfrm>
              <a:off x="612458" y="1296738"/>
              <a:ext cx="7950809" cy="5318235"/>
              <a:chOff x="84083" y="1292772"/>
              <a:chExt cx="7950809" cy="531823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BF6CD8B-98BA-B03F-9324-DAFB685772F5}"/>
                  </a:ext>
                </a:extLst>
              </p:cNvPr>
              <p:cNvGrpSpPr/>
              <p:nvPr/>
            </p:nvGrpSpPr>
            <p:grpSpPr>
              <a:xfrm>
                <a:off x="4322987" y="1451001"/>
                <a:ext cx="3558098" cy="3075732"/>
                <a:chOff x="724490" y="1479651"/>
                <a:chExt cx="3558098" cy="307573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6AEDFA2-E31F-6361-1908-5461A40E2111}"/>
                    </a:ext>
                  </a:extLst>
                </p:cNvPr>
                <p:cNvSpPr txBox="1"/>
                <p:nvPr/>
              </p:nvSpPr>
              <p:spPr>
                <a:xfrm>
                  <a:off x="724490" y="1479651"/>
                  <a:ext cx="3558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b="1" dirty="0">
                      <a:ln w="3175">
                        <a:noFill/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Franklin Gothic Medium" panose="020B0603020102020204" pitchFamily="34" charset="0"/>
                    </a:rPr>
                    <a:t>In cities in different climates</a:t>
                  </a:r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  <a:latin typeface="Franklin Gothic Medium" panose="020B0603020102020204" pitchFamily="34" charset="0"/>
                  </a:endParaRPr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D2C775BB-B9EA-C2D1-D2B1-0E2F84073654}"/>
                    </a:ext>
                  </a:extLst>
                </p:cNvPr>
                <p:cNvGrpSpPr/>
                <p:nvPr/>
              </p:nvGrpSpPr>
              <p:grpSpPr>
                <a:xfrm>
                  <a:off x="724490" y="1872324"/>
                  <a:ext cx="3558098" cy="2683059"/>
                  <a:chOff x="724490" y="1872324"/>
                  <a:chExt cx="3558098" cy="2683059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E6582B32-E4DE-A7E2-C6D8-BC719F4CAF66}"/>
                      </a:ext>
                    </a:extLst>
                  </p:cNvPr>
                  <p:cNvGrpSpPr/>
                  <p:nvPr/>
                </p:nvGrpSpPr>
                <p:grpSpPr>
                  <a:xfrm>
                    <a:off x="724490" y="1872324"/>
                    <a:ext cx="3558098" cy="2683059"/>
                    <a:chOff x="724490" y="1872324"/>
                    <a:chExt cx="3558098" cy="2683059"/>
                  </a:xfrm>
                </p:grpSpPr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1FB386D2-935A-CCDC-6ED0-EAA173C98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90" y="1872324"/>
                      <a:ext cx="3558098" cy="2683059"/>
                    </a:xfrm>
                    <a:prstGeom prst="rect">
                      <a:avLst/>
                    </a:prstGeom>
                    <a:ln>
                      <a:solidFill>
                        <a:schemeClr val="accent5">
                          <a:lumMod val="75000"/>
                        </a:schemeClr>
                      </a:solidFill>
                      <a:prstDash val="sysDash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3BC660DF-D5C7-0B48-5935-2C6ABBDB28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8877" y="2261860"/>
                      <a:ext cx="3237185" cy="33855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latin typeface="Franklin Gothic Book" panose="020B0503020102020204" pitchFamily="34" charset="0"/>
                        </a:rPr>
                        <a:t>Cold Climate: Minneapolis, MN</a:t>
                      </a:r>
                    </a:p>
                  </p:txBody>
                </p:sp>
              </p:grp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1ADC79B1-106A-E881-A6B0-F1A7E80A9047}"/>
                      </a:ext>
                    </a:extLst>
                  </p:cNvPr>
                  <p:cNvSpPr txBox="1"/>
                  <p:nvPr/>
                </p:nvSpPr>
                <p:spPr>
                  <a:xfrm>
                    <a:off x="868877" y="2753069"/>
                    <a:ext cx="3237185" cy="338554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accent4">
                        <a:lumMod val="40000"/>
                        <a:lumOff val="6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Franklin Gothic Book" panose="020B0503020102020204" pitchFamily="34" charset="0"/>
                      </a:rPr>
                      <a:t>Swing Climate: Chicago, IL</a:t>
                    </a: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C9105AF-D179-1501-F867-4425DE8DCE1C}"/>
                      </a:ext>
                    </a:extLst>
                  </p:cNvPr>
                  <p:cNvSpPr txBox="1"/>
                  <p:nvPr/>
                </p:nvSpPr>
                <p:spPr>
                  <a:xfrm>
                    <a:off x="868877" y="3267063"/>
                    <a:ext cx="3237185" cy="338554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solidFill>
                      <a:schemeClr val="accent3">
                        <a:lumMod val="40000"/>
                        <a:lumOff val="6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Franklin Gothic Book" panose="020B0503020102020204" pitchFamily="34" charset="0"/>
                      </a:rPr>
                      <a:t>Hot Climate: Miami, FL</a:t>
                    </a: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9D6F178-D019-867D-AB80-A0426B6F2799}"/>
                      </a:ext>
                    </a:extLst>
                  </p:cNvPr>
                  <p:cNvSpPr txBox="1"/>
                  <p:nvPr/>
                </p:nvSpPr>
                <p:spPr>
                  <a:xfrm>
                    <a:off x="868876" y="3774221"/>
                    <a:ext cx="3237185" cy="338554"/>
                  </a:xfrm>
                  <a:prstGeom prst="rect">
                    <a:avLst/>
                  </a:prstGeom>
                  <a:solidFill>
                    <a:srgbClr val="CCD7E9"/>
                  </a:solidFill>
                  <a:ln>
                    <a:solidFill>
                      <a:srgbClr val="CCD7E9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Franklin Gothic Book" panose="020B0503020102020204" pitchFamily="34" charset="0"/>
                      </a:rPr>
                      <a:t>Other Climate: Los Angeles, CA</a:t>
                    </a:r>
                  </a:p>
                </p:txBody>
              </p:sp>
            </p:grpSp>
          </p:grpSp>
          <p:sp>
            <p:nvSpPr>
              <p:cNvPr id="83" name="Plus 82">
                <a:extLst>
                  <a:ext uri="{FF2B5EF4-FFF2-40B4-BE49-F238E27FC236}">
                    <a16:creationId xmlns:a16="http://schemas.microsoft.com/office/drawing/2014/main" id="{EC54F206-CA4A-C2FD-3BF0-990DCC9DBED8}"/>
                  </a:ext>
                </a:extLst>
              </p:cNvPr>
              <p:cNvSpPr/>
              <p:nvPr/>
            </p:nvSpPr>
            <p:spPr>
              <a:xfrm>
                <a:off x="3918266" y="2854906"/>
                <a:ext cx="297698" cy="344717"/>
              </a:xfrm>
              <a:prstGeom prst="mathPlus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CB789F4-0E83-F243-BA85-05B456BC2B26}"/>
                  </a:ext>
                </a:extLst>
              </p:cNvPr>
              <p:cNvGrpSpPr/>
              <p:nvPr/>
            </p:nvGrpSpPr>
            <p:grpSpPr>
              <a:xfrm>
                <a:off x="231875" y="1451000"/>
                <a:ext cx="3558098" cy="3114553"/>
                <a:chOff x="161855" y="1412183"/>
                <a:chExt cx="3558098" cy="3114553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772E5AFB-8750-B469-371C-629ABD3B5F10}"/>
                    </a:ext>
                  </a:extLst>
                </p:cNvPr>
                <p:cNvGrpSpPr/>
                <p:nvPr/>
              </p:nvGrpSpPr>
              <p:grpSpPr>
                <a:xfrm>
                  <a:off x="161855" y="1412183"/>
                  <a:ext cx="3558098" cy="3075733"/>
                  <a:chOff x="724490" y="1627880"/>
                  <a:chExt cx="3558098" cy="3075733"/>
                </a:xfrm>
              </p:grpSpPr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01DEB6EA-0621-A9A4-59E7-A05931B7BA54}"/>
                      </a:ext>
                    </a:extLst>
                  </p:cNvPr>
                  <p:cNvSpPr txBox="1"/>
                  <p:nvPr/>
                </p:nvSpPr>
                <p:spPr>
                  <a:xfrm>
                    <a:off x="724490" y="1627880"/>
                    <a:ext cx="35473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800" b="1" dirty="0">
                        <a:ln w="3175"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latin typeface="Franklin Gothic Medium" panose="020B0603020102020204" pitchFamily="34" charset="0"/>
                      </a:rPr>
                      <a:t>Different building types</a:t>
                    </a:r>
                    <a:endParaRPr lang="en-US" dirty="0">
                      <a:solidFill>
                        <a:schemeClr val="accent5">
                          <a:lumMod val="75000"/>
                        </a:schemeClr>
                      </a:solidFill>
                      <a:latin typeface="Franklin Gothic Medium" panose="020B0603020102020204" pitchFamily="34" charset="0"/>
                    </a:endParaRPr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B1AB7CD0-6CFB-1B7B-463C-F978AB0E549E}"/>
                      </a:ext>
                    </a:extLst>
                  </p:cNvPr>
                  <p:cNvSpPr/>
                  <p:nvPr/>
                </p:nvSpPr>
                <p:spPr>
                  <a:xfrm>
                    <a:off x="724490" y="2020554"/>
                    <a:ext cx="3558098" cy="2683059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7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85" name="Picture 84" descr="A cartoon of a building&#10;&#10;Description automatically generated">
                  <a:extLst>
                    <a:ext uri="{FF2B5EF4-FFF2-40B4-BE49-F238E27FC236}">
                      <a16:creationId xmlns:a16="http://schemas.microsoft.com/office/drawing/2014/main" id="{31781387-E73A-399A-E0FD-6600F5D595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564" y="2075753"/>
                  <a:ext cx="867231" cy="913360"/>
                </a:xfrm>
                <a:prstGeom prst="rect">
                  <a:avLst/>
                </a:prstGeom>
              </p:spPr>
            </p:pic>
            <p:pic>
              <p:nvPicPr>
                <p:cNvPr id="88" name="Picture 87" descr="A building with a blue roof&#10;&#10;Description automatically generated">
                  <a:extLst>
                    <a:ext uri="{FF2B5EF4-FFF2-40B4-BE49-F238E27FC236}">
                      <a16:creationId xmlns:a16="http://schemas.microsoft.com/office/drawing/2014/main" id="{46790819-F542-98D3-A575-666EED3FCC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2016" y="1878773"/>
                  <a:ext cx="1017172" cy="1071277"/>
                </a:xfrm>
                <a:prstGeom prst="rect">
                  <a:avLst/>
                </a:prstGeom>
              </p:spPr>
            </p:pic>
            <p:pic>
              <p:nvPicPr>
                <p:cNvPr id="91" name="Picture 90" descr="A building with many windows&#10;&#10;Description automatically generated">
                  <a:extLst>
                    <a:ext uri="{FF2B5EF4-FFF2-40B4-BE49-F238E27FC236}">
                      <a16:creationId xmlns:a16="http://schemas.microsoft.com/office/drawing/2014/main" id="{3613C78E-1546-7212-33F7-D04129664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2090" y="2210501"/>
                  <a:ext cx="993530" cy="1046377"/>
                </a:xfrm>
                <a:prstGeom prst="rect">
                  <a:avLst/>
                </a:prstGeom>
              </p:spPr>
            </p:pic>
            <p:pic>
              <p:nvPicPr>
                <p:cNvPr id="94" name="Picture 93" descr="A small house with red roof&#10;&#10;Description automatically generated">
                  <a:extLst>
                    <a:ext uri="{FF2B5EF4-FFF2-40B4-BE49-F238E27FC236}">
                      <a16:creationId xmlns:a16="http://schemas.microsoft.com/office/drawing/2014/main" id="{E256759D-ECDD-A5B0-5CF5-4445B6F1A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398" y="3193005"/>
                  <a:ext cx="938916" cy="988858"/>
                </a:xfrm>
                <a:prstGeom prst="rect">
                  <a:avLst/>
                </a:prstGeom>
              </p:spPr>
            </p:pic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F3F9D8ED-3C60-5E27-6FA9-7332B1FDA5A9}"/>
                    </a:ext>
                  </a:extLst>
                </p:cNvPr>
                <p:cNvSpPr txBox="1"/>
                <p:nvPr/>
              </p:nvSpPr>
              <p:spPr>
                <a:xfrm>
                  <a:off x="182187" y="3956689"/>
                  <a:ext cx="127933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n w="3175">
                        <a:noFill/>
                      </a:ln>
                      <a:latin typeface="Franklin Gothic Book" panose="020B0503020102020204" pitchFamily="34" charset="0"/>
                    </a:rPr>
                    <a:t>Retail Store</a:t>
                  </a:r>
                  <a:endParaRPr lang="en-US" sz="1300" dirty="0">
                    <a:latin typeface="Franklin Gothic Book" panose="020B0503020102020204" pitchFamily="34" charset="0"/>
                  </a:endParaRPr>
                </a:p>
              </p:txBody>
            </p:sp>
            <p:pic>
              <p:nvPicPr>
                <p:cNvPr id="97" name="Picture 96" descr="A cartoon of a house&#10;&#10;Description automatically generated">
                  <a:extLst>
                    <a:ext uri="{FF2B5EF4-FFF2-40B4-BE49-F238E27FC236}">
                      <a16:creationId xmlns:a16="http://schemas.microsoft.com/office/drawing/2014/main" id="{71BD7EB9-9530-3352-9E3B-9FB54F7267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0452" y="3041773"/>
                  <a:ext cx="1071828" cy="106111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698C69D-2BF1-9B65-190C-C27188110E5F}"/>
                    </a:ext>
                  </a:extLst>
                </p:cNvPr>
                <p:cNvSpPr txBox="1"/>
                <p:nvPr/>
              </p:nvSpPr>
              <p:spPr>
                <a:xfrm>
                  <a:off x="1376193" y="2895579"/>
                  <a:ext cx="127933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n w="3175">
                        <a:noFill/>
                      </a:ln>
                      <a:latin typeface="Franklin Gothic Book" panose="020B0503020102020204" pitchFamily="34" charset="0"/>
                    </a:rPr>
                    <a:t>Large Hotel</a:t>
                  </a:r>
                  <a:endParaRPr lang="en-US" sz="1300" dirty="0">
                    <a:latin typeface="Franklin Gothic Book" panose="020B0503020102020204" pitchFamily="34" charset="0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B2F5C9B4-AA55-D5CA-368B-B10A11ADD5FA}"/>
                    </a:ext>
                  </a:extLst>
                </p:cNvPr>
                <p:cNvSpPr txBox="1"/>
                <p:nvPr/>
              </p:nvSpPr>
              <p:spPr>
                <a:xfrm>
                  <a:off x="1464735" y="4034293"/>
                  <a:ext cx="127933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n w="3175">
                        <a:noFill/>
                      </a:ln>
                      <a:latin typeface="Franklin Gothic Book" panose="020B0503020102020204" pitchFamily="34" charset="0"/>
                    </a:rPr>
                    <a:t>Secondary School</a:t>
                  </a:r>
                  <a:endParaRPr lang="en-US" sz="1300" dirty="0">
                    <a:latin typeface="Franklin Gothic Book" panose="020B0503020102020204" pitchFamily="34" charset="0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A919CE2-7200-9D09-31C8-C71378730A87}"/>
                    </a:ext>
                  </a:extLst>
                </p:cNvPr>
                <p:cNvSpPr txBox="1"/>
                <p:nvPr/>
              </p:nvSpPr>
              <p:spPr>
                <a:xfrm>
                  <a:off x="2429846" y="3242805"/>
                  <a:ext cx="1279337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n w="3175">
                        <a:noFill/>
                      </a:ln>
                      <a:latin typeface="Franklin Gothic Book" panose="020B0503020102020204" pitchFamily="34" charset="0"/>
                    </a:rPr>
                    <a:t>Midrise Apartment</a:t>
                  </a:r>
                  <a:endParaRPr lang="en-US" sz="1300" dirty="0">
                    <a:latin typeface="Franklin Gothic Book" panose="020B0503020102020204" pitchFamily="34" charset="0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0582F9D-987B-4104-F668-642C40CE933A}"/>
                    </a:ext>
                  </a:extLst>
                </p:cNvPr>
                <p:cNvSpPr txBox="1"/>
                <p:nvPr/>
              </p:nvSpPr>
              <p:spPr>
                <a:xfrm>
                  <a:off x="231115" y="2955879"/>
                  <a:ext cx="127933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b="1" dirty="0">
                      <a:ln w="3175">
                        <a:noFill/>
                      </a:ln>
                      <a:latin typeface="Franklin Gothic Book" panose="020B0503020102020204" pitchFamily="34" charset="0"/>
                    </a:rPr>
                    <a:t>Large Office</a:t>
                  </a:r>
                  <a:endParaRPr lang="en-US" sz="1300" dirty="0">
                    <a:latin typeface="Franklin Gothic Book" panose="020B0503020102020204" pitchFamily="34" charset="0"/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3368615-4E2C-96E6-CF49-98EDB4A762E1}"/>
                  </a:ext>
                </a:extLst>
              </p:cNvPr>
              <p:cNvGrpSpPr/>
              <p:nvPr/>
            </p:nvGrpSpPr>
            <p:grpSpPr>
              <a:xfrm>
                <a:off x="231876" y="4702174"/>
                <a:ext cx="7649210" cy="1683792"/>
                <a:chOff x="-1708941" y="2871592"/>
                <a:chExt cx="7649210" cy="168379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9D006F14-C863-4A98-0746-2D0CB61281A9}"/>
                    </a:ext>
                  </a:extLst>
                </p:cNvPr>
                <p:cNvSpPr txBox="1"/>
                <p:nvPr/>
              </p:nvSpPr>
              <p:spPr>
                <a:xfrm>
                  <a:off x="324537" y="2995314"/>
                  <a:ext cx="35580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b="1" dirty="0">
                      <a:ln w="3175">
                        <a:noFill/>
                      </a:ln>
                      <a:solidFill>
                        <a:schemeClr val="accent5">
                          <a:lumMod val="75000"/>
                        </a:schemeClr>
                      </a:solidFill>
                      <a:latin typeface="Franklin Gothic Medium" panose="020B0603020102020204" pitchFamily="34" charset="0"/>
                    </a:rPr>
                    <a:t>Six ASHP system configurations</a:t>
                  </a:r>
                  <a:endParaRPr lang="en-US" dirty="0">
                    <a:solidFill>
                      <a:schemeClr val="accent5">
                        <a:lumMod val="75000"/>
                      </a:schemeClr>
                    </a:solidFill>
                    <a:latin typeface="Franklin Gothic Medium" panose="020B0603020102020204" pitchFamily="34" charset="0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3440130-C58C-78A3-9372-F0F775C4287D}"/>
                    </a:ext>
                  </a:extLst>
                </p:cNvPr>
                <p:cNvSpPr/>
                <p:nvPr/>
              </p:nvSpPr>
              <p:spPr>
                <a:xfrm>
                  <a:off x="-1708941" y="2871592"/>
                  <a:ext cx="7649210" cy="1683792"/>
                </a:xfrm>
                <a:prstGeom prst="rect">
                  <a:avLst/>
                </a:prstGeom>
                <a:noFill/>
                <a:ln>
                  <a:solidFill>
                    <a:schemeClr val="accent5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181C8B1-7396-6EBA-9474-B510FC29CE3E}"/>
                  </a:ext>
                </a:extLst>
              </p:cNvPr>
              <p:cNvSpPr/>
              <p:nvPr/>
            </p:nvSpPr>
            <p:spPr>
              <a:xfrm>
                <a:off x="84083" y="1292772"/>
                <a:ext cx="7950809" cy="5318235"/>
              </a:xfrm>
              <a:prstGeom prst="rect">
                <a:avLst/>
              </a:prstGeom>
              <a:noFill/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6EC9CAE4-AF31-718F-7CE9-58A75E847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018" y="5222661"/>
              <a:ext cx="1034399" cy="968218"/>
            </a:xfrm>
            <a:prstGeom prst="rect">
              <a:avLst/>
            </a:prstGeom>
            <a:noFill/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E366192E-5E35-2F06-3D05-2BBB806BD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663" y="5222661"/>
              <a:ext cx="1034491" cy="968218"/>
            </a:xfrm>
            <a:prstGeom prst="rect">
              <a:avLst/>
            </a:prstGeom>
            <a:noFill/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31781EC8-251C-360A-4E62-FD93DFEA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5407" y="5218420"/>
              <a:ext cx="1038929" cy="972459"/>
            </a:xfrm>
            <a:prstGeom prst="rect">
              <a:avLst/>
            </a:prstGeom>
            <a:noFill/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1DC21A02-E2F3-F08A-5C4E-D76945722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2807" y="5227725"/>
              <a:ext cx="1029927" cy="963153"/>
            </a:xfrm>
            <a:prstGeom prst="rect">
              <a:avLst/>
            </a:prstGeom>
            <a:noFill/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2BBA7246-B274-EE6A-220D-6AE391429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836" y="5227726"/>
              <a:ext cx="1030121" cy="1030121"/>
            </a:xfrm>
            <a:prstGeom prst="rect">
              <a:avLst/>
            </a:prstGeom>
            <a:noFill/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C3001E15-9EDB-1ACA-A2E1-31FB9DF37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8671" y="5199194"/>
              <a:ext cx="1043672" cy="105865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1120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E5C01-7298-8547-17F3-A28CFEB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4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2923AE4-56A1-7C0E-9926-CAD522A922BC}"/>
              </a:ext>
            </a:extLst>
          </p:cNvPr>
          <p:cNvSpPr txBox="1">
            <a:spLocks/>
          </p:cNvSpPr>
          <p:nvPr/>
        </p:nvSpPr>
        <p:spPr>
          <a:xfrm>
            <a:off x="363453" y="229660"/>
            <a:ext cx="11444233" cy="776923"/>
          </a:xfrm>
          <a:prstGeom prst="rect">
            <a:avLst/>
          </a:prstGeom>
          <a:solidFill>
            <a:srgbClr val="0079C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algn="ctr" defTabSz="4572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3000" kern="1200" spc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Fuel Cost 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A09C2-0FB1-4301-B210-61D364F26EDD}"/>
              </a:ext>
            </a:extLst>
          </p:cNvPr>
          <p:cNvSpPr txBox="1"/>
          <p:nvPr/>
        </p:nvSpPr>
        <p:spPr>
          <a:xfrm>
            <a:off x="53597" y="6479698"/>
            <a:ext cx="3357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DRAFT – NOT FOR CITATION, QUOTATION, OR DISTRIBUTION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A8E7D3B8-3954-494F-2A30-5D1A05EBC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297147"/>
              </p:ext>
            </p:extLst>
          </p:nvPr>
        </p:nvGraphicFramePr>
        <p:xfrm>
          <a:off x="363453" y="1949932"/>
          <a:ext cx="11444233" cy="295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6188">
                  <a:extLst>
                    <a:ext uri="{9D8B030D-6E8A-4147-A177-3AD203B41FA5}">
                      <a16:colId xmlns:a16="http://schemas.microsoft.com/office/drawing/2014/main" val="2909378276"/>
                    </a:ext>
                  </a:extLst>
                </a:gridCol>
                <a:gridCol w="3878318">
                  <a:extLst>
                    <a:ext uri="{9D8B030D-6E8A-4147-A177-3AD203B41FA5}">
                      <a16:colId xmlns:a16="http://schemas.microsoft.com/office/drawing/2014/main" val="710034232"/>
                    </a:ext>
                  </a:extLst>
                </a:gridCol>
                <a:gridCol w="4229727">
                  <a:extLst>
                    <a:ext uri="{9D8B030D-6E8A-4147-A177-3AD203B41FA5}">
                      <a16:colId xmlns:a16="http://schemas.microsoft.com/office/drawing/2014/main" val="316464830"/>
                    </a:ext>
                  </a:extLst>
                </a:gridCol>
              </a:tblGrid>
              <a:tr h="95364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City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Heating Gas [$/MMBtu]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Source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341239553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Minneapolis, MN</a:t>
                      </a:r>
                      <a:endParaRPr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Franklin Gothic Book" panose="020B0503020102020204" pitchFamily="34" charset="0"/>
                        </a:rPr>
                        <a:t>$10.2</a:t>
                      </a:r>
                    </a:p>
                  </a:txBody>
                  <a:tcPr marL="91416" marR="91416" marT="45708" marB="45708"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Franklin Gothic Book" panose="020B0503020102020204" pitchFamily="34" charset="0"/>
                        </a:rPr>
                        <a:t>https://</a:t>
                      </a:r>
                      <a:r>
                        <a:rPr lang="en-US" sz="1600" b="1" dirty="0" err="1">
                          <a:latin typeface="Franklin Gothic Book" panose="020B0503020102020204" pitchFamily="34" charset="0"/>
                        </a:rPr>
                        <a:t>www.bls.gov</a:t>
                      </a:r>
                      <a:r>
                        <a:rPr lang="en-US" sz="1600" b="1" dirty="0">
                          <a:latin typeface="Franklin Gothic Book" panose="020B0503020102020204" pitchFamily="34" charset="0"/>
                        </a:rPr>
                        <a:t>/regions/</a:t>
                      </a:r>
                      <a:r>
                        <a:rPr lang="en-US" sz="1600" b="1" dirty="0" err="1">
                          <a:latin typeface="Franklin Gothic Book" panose="020B0503020102020204" pitchFamily="34" charset="0"/>
                        </a:rPr>
                        <a:t>midwest</a:t>
                      </a:r>
                      <a:r>
                        <a:rPr lang="en-US" sz="1600" b="1" dirty="0">
                          <a:latin typeface="Franklin Gothic Book" panose="020B0503020102020204" pitchFamily="34" charset="0"/>
                        </a:rPr>
                        <a:t>/data/</a:t>
                      </a:r>
                      <a:r>
                        <a:rPr lang="en-US" sz="1600" b="1" dirty="0" err="1">
                          <a:latin typeface="Franklin Gothic Book" panose="020B0503020102020204" pitchFamily="34" charset="0"/>
                        </a:rPr>
                        <a:t>averageenergyprices_selectedareas_table.htm</a:t>
                      </a:r>
                      <a:endParaRPr lang="en-US" sz="1600" b="1" dirty="0"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4202079091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Chicago, IL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Franklin Gothic Book" panose="020B0503020102020204" pitchFamily="34" charset="0"/>
                        </a:rPr>
                        <a:t>$10.0</a:t>
                      </a: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883032987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Miami, FL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Franklin Gothic Book" panose="020B0503020102020204" pitchFamily="34" charset="0"/>
                        </a:rPr>
                        <a:t>$30.2</a:t>
                      </a: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3963175294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Los Angeles, CA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Franklin Gothic Book" panose="020B0503020102020204" pitchFamily="34" charset="0"/>
                        </a:rPr>
                        <a:t>$15.6</a:t>
                      </a:r>
                    </a:p>
                  </a:txBody>
                  <a:tcPr marL="91416" marR="91416" marT="45708" marB="45708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2898826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55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E5C01-7298-8547-17F3-A28CFEB6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0FECC-55C2-4F01-BAF7-F6EF1D1A131D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87330-32EC-3D68-A4EA-47725CBA589E}"/>
              </a:ext>
            </a:extLst>
          </p:cNvPr>
          <p:cNvSpPr txBox="1"/>
          <p:nvPr/>
        </p:nvSpPr>
        <p:spPr>
          <a:xfrm>
            <a:off x="451921" y="1264133"/>
            <a:ext cx="113557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  <a:cs typeface="Calibri" panose="020F0502020204030204" pitchFamily="34" charset="0"/>
              </a:rPr>
              <a:t>Discuss the 6 configs here</a:t>
            </a:r>
            <a:endParaRPr lang="en-US" sz="2000" dirty="0">
              <a:solidFill>
                <a:srgbClr val="0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2923AE4-56A1-7C0E-9926-CAD522A922BC}"/>
              </a:ext>
            </a:extLst>
          </p:cNvPr>
          <p:cNvSpPr txBox="1">
            <a:spLocks/>
          </p:cNvSpPr>
          <p:nvPr/>
        </p:nvSpPr>
        <p:spPr>
          <a:xfrm>
            <a:off x="363453" y="229660"/>
            <a:ext cx="11444233" cy="776923"/>
          </a:xfrm>
          <a:prstGeom prst="rect">
            <a:avLst/>
          </a:prstGeom>
          <a:solidFill>
            <a:srgbClr val="0079C1"/>
          </a:solidFill>
        </p:spPr>
        <p:txBody>
          <a:bodyPr vert="horz" lIns="91440" tIns="45720" rIns="91440" bIns="45720" rtlCol="0" anchor="ctr">
            <a:noAutofit/>
          </a:bodyPr>
          <a:lstStyle>
            <a:lvl1pPr marL="0" algn="ctr" defTabSz="4572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3000" kern="1200" spc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ASHP System Configurations in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 panose="020B0603020102020204" pitchFamily="34" charset="0"/>
              </a:rPr>
              <a:t>REopt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 panose="020B06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A09C2-0FB1-4301-B210-61D364F26EDD}"/>
              </a:ext>
            </a:extLst>
          </p:cNvPr>
          <p:cNvSpPr txBox="1"/>
          <p:nvPr/>
        </p:nvSpPr>
        <p:spPr>
          <a:xfrm>
            <a:off x="53597" y="6479698"/>
            <a:ext cx="33570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DRAFT – NOT FOR CITATION, QUOTATION,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188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09880F-CF20-D3A7-CC4B-1503254B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3C5316-EDF8-8A19-E363-69760A58F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6312" y="1750636"/>
            <a:ext cx="8683288" cy="1797768"/>
          </a:xfrm>
        </p:spPr>
        <p:txBody>
          <a:bodyPr/>
          <a:lstStyle/>
          <a:p>
            <a:r>
              <a:rPr lang="en-US" dirty="0">
                <a:latin typeface="Franklin Gothic Medium" panose="020B0603020102020204" pitchFamily="34" charset="0"/>
              </a:rPr>
              <a:t>Cold Climate City Case Study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Results for Minneapolis, MN</a:t>
            </a:r>
            <a:r>
              <a:rPr lang="en-US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 </a:t>
            </a:r>
            <a:endParaRPr lang="en-US"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27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ECA7-ED9A-59BD-1EB7-AFAA0A93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7A74E248-CF92-8D53-CDD1-C038AEEF0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59351"/>
              </p:ext>
            </p:extLst>
          </p:nvPr>
        </p:nvGraphicFramePr>
        <p:xfrm>
          <a:off x="323677" y="2222883"/>
          <a:ext cx="11661453" cy="365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592">
                  <a:extLst>
                    <a:ext uri="{9D8B030D-6E8A-4147-A177-3AD203B41FA5}">
                      <a16:colId xmlns:a16="http://schemas.microsoft.com/office/drawing/2014/main" val="2909378276"/>
                    </a:ext>
                  </a:extLst>
                </a:gridCol>
                <a:gridCol w="876524">
                  <a:extLst>
                    <a:ext uri="{9D8B030D-6E8A-4147-A177-3AD203B41FA5}">
                      <a16:colId xmlns:a16="http://schemas.microsoft.com/office/drawing/2014/main" val="710034232"/>
                    </a:ext>
                  </a:extLst>
                </a:gridCol>
                <a:gridCol w="938123">
                  <a:extLst>
                    <a:ext uri="{9D8B030D-6E8A-4147-A177-3AD203B41FA5}">
                      <a16:colId xmlns:a16="http://schemas.microsoft.com/office/drawing/2014/main" val="2199025210"/>
                    </a:ext>
                  </a:extLst>
                </a:gridCol>
                <a:gridCol w="666443">
                  <a:extLst>
                    <a:ext uri="{9D8B030D-6E8A-4147-A177-3AD203B41FA5}">
                      <a16:colId xmlns:a16="http://schemas.microsoft.com/office/drawing/2014/main" val="1039655042"/>
                    </a:ext>
                  </a:extLst>
                </a:gridCol>
                <a:gridCol w="720347">
                  <a:extLst>
                    <a:ext uri="{9D8B030D-6E8A-4147-A177-3AD203B41FA5}">
                      <a16:colId xmlns:a16="http://schemas.microsoft.com/office/drawing/2014/main" val="3786059128"/>
                    </a:ext>
                  </a:extLst>
                </a:gridCol>
                <a:gridCol w="719570">
                  <a:extLst>
                    <a:ext uri="{9D8B030D-6E8A-4147-A177-3AD203B41FA5}">
                      <a16:colId xmlns:a16="http://schemas.microsoft.com/office/drawing/2014/main" val="1710715614"/>
                    </a:ext>
                  </a:extLst>
                </a:gridCol>
                <a:gridCol w="935421">
                  <a:extLst>
                    <a:ext uri="{9D8B030D-6E8A-4147-A177-3AD203B41FA5}">
                      <a16:colId xmlns:a16="http://schemas.microsoft.com/office/drawing/2014/main" val="1646072832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181341776"/>
                    </a:ext>
                  </a:extLst>
                </a:gridCol>
                <a:gridCol w="977462">
                  <a:extLst>
                    <a:ext uri="{9D8B030D-6E8A-4147-A177-3AD203B41FA5}">
                      <a16:colId xmlns:a16="http://schemas.microsoft.com/office/drawing/2014/main" val="331760195"/>
                    </a:ext>
                  </a:extLst>
                </a:gridCol>
                <a:gridCol w="861848">
                  <a:extLst>
                    <a:ext uri="{9D8B030D-6E8A-4147-A177-3AD203B41FA5}">
                      <a16:colId xmlns:a16="http://schemas.microsoft.com/office/drawing/2014/main" val="1056006738"/>
                    </a:ext>
                  </a:extLst>
                </a:gridCol>
                <a:gridCol w="924911">
                  <a:extLst>
                    <a:ext uri="{9D8B030D-6E8A-4147-A177-3AD203B41FA5}">
                      <a16:colId xmlns:a16="http://schemas.microsoft.com/office/drawing/2014/main" val="3042150101"/>
                    </a:ext>
                  </a:extLst>
                </a:gridCol>
                <a:gridCol w="977462">
                  <a:extLst>
                    <a:ext uri="{9D8B030D-6E8A-4147-A177-3AD203B41FA5}">
                      <a16:colId xmlns:a16="http://schemas.microsoft.com/office/drawing/2014/main" val="415770169"/>
                    </a:ext>
                  </a:extLst>
                </a:gridCol>
                <a:gridCol w="991309">
                  <a:extLst>
                    <a:ext uri="{9D8B030D-6E8A-4147-A177-3AD203B41FA5}">
                      <a16:colId xmlns:a16="http://schemas.microsoft.com/office/drawing/2014/main" val="1131936773"/>
                    </a:ext>
                  </a:extLst>
                </a:gridCol>
              </a:tblGrid>
              <a:tr h="95364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Building Type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ASHP-SH size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ASHP-WH size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none" strike="noStrike" kern="1200" noProof="0" dirty="0">
                          <a:latin typeface="Franklin Gothic Medium" panose="020B0603020102020204" pitchFamily="34" charset="0"/>
                        </a:rPr>
                        <a:t>LCC [$]</a:t>
                      </a:r>
                      <a:endParaRPr lang="en-US" sz="1500" b="1" dirty="0">
                        <a:latin typeface="Franklin Gothic Medium" panose="020B06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none" strike="noStrike" kern="1200" noProof="0" dirty="0">
                          <a:latin typeface="Franklin Gothic Medium" panose="020B0603020102020204" pitchFamily="34" charset="0"/>
                        </a:rPr>
                        <a:t>NPV [$]</a:t>
                      </a:r>
                      <a:endParaRPr lang="en-US" sz="1500" b="1" dirty="0">
                        <a:latin typeface="Franklin Gothic Medium" panose="020B06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LCCC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[$]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ASHP-SH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ASHP-WH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Existing Boiler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Existing Chiller Prod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Electric Heater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CO2 Emission Saving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Avoided Health Damages [$]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341239553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Large Office</a:t>
                      </a:r>
                      <a:endParaRPr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1.1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9.12M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0.96k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2.44k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8.29k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634k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103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dirty="0">
                          <a:latin typeface="Franklin Gothic Book" panose="020B0503020102020204" pitchFamily="34" charset="0"/>
                        </a:rPr>
                        <a:t>1,643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4202079091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Large Hotel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2.1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34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4.79M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48.3k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81.14k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148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148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8.26k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594k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3,983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dirty="0">
                          <a:latin typeface="Franklin Gothic Book" panose="020B0503020102020204" pitchFamily="34" charset="0"/>
                        </a:rPr>
                        <a:t>61,583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883032987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Midrise Apartment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1.8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0.57M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1.79k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3.96k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1.59k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28k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173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dirty="0">
                          <a:latin typeface="Franklin Gothic Book" panose="020B0503020102020204" pitchFamily="34" charset="0"/>
                        </a:rPr>
                        <a:t>2,863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3963175294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Retail Store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0.87M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1.50k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36k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dirty="0"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2898826113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Secondary School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1.5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4.60M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0.48k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3.36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9.88k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350k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116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dirty="0">
                          <a:latin typeface="Franklin Gothic Book" panose="020B0503020102020204" pitchFamily="34" charset="0"/>
                        </a:rPr>
                        <a:t>1,873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231698679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19738E-AB12-E869-CD45-0C0B4D6A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80" y="894"/>
            <a:ext cx="11668653" cy="1438052"/>
          </a:xfrm>
        </p:spPr>
        <p:txBody>
          <a:bodyPr/>
          <a:lstStyle/>
          <a:p>
            <a:r>
              <a:rPr lang="en-US" sz="3600" dirty="0">
                <a:latin typeface="Franklin Gothic Medium" panose="020B0603020102020204" pitchFamily="34" charset="0"/>
              </a:rPr>
              <a:t>System Configuration 1</a:t>
            </a:r>
            <a:endParaRPr lang="en-US" sz="3600" baseline="30000" dirty="0">
              <a:latin typeface="Franklin Gothic Medium" panose="020B06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0A4ED-C0F9-0F2A-A54A-CC3F39329076}"/>
              </a:ext>
            </a:extLst>
          </p:cNvPr>
          <p:cNvSpPr txBox="1"/>
          <p:nvPr/>
        </p:nvSpPr>
        <p:spPr>
          <a:xfrm>
            <a:off x="316480" y="1576552"/>
            <a:ext cx="1166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Book" panose="020B0503020102020204" pitchFamily="34" charset="0"/>
              </a:rPr>
              <a:t>ASHP space </a:t>
            </a:r>
            <a:r>
              <a:rPr lang="en-US" dirty="0">
                <a:latin typeface="Franklin Gothic Book" panose="020B0503020102020204" pitchFamily="34" charset="0"/>
              </a:rPr>
              <a:t>h</a:t>
            </a:r>
            <a:r>
              <a:rPr lang="en-US" sz="1800" dirty="0">
                <a:latin typeface="Franklin Gothic Book" panose="020B0503020102020204" pitchFamily="34" charset="0"/>
              </a:rPr>
              <a:t>eater and ASHP water </a:t>
            </a:r>
            <a:r>
              <a:rPr lang="en-US" dirty="0">
                <a:latin typeface="Franklin Gothic Book" panose="020B0503020102020204" pitchFamily="34" charset="0"/>
              </a:rPr>
              <a:t>h</a:t>
            </a:r>
            <a:r>
              <a:rPr lang="en-US" sz="1800" dirty="0">
                <a:latin typeface="Franklin Gothic Book" panose="020B0503020102020204" pitchFamily="34" charset="0"/>
              </a:rPr>
              <a:t>eater can be deployed with existing </a:t>
            </a:r>
            <a:r>
              <a:rPr lang="en-US" dirty="0">
                <a:latin typeface="Franklin Gothic Book" panose="020B0503020102020204" pitchFamily="34" charset="0"/>
              </a:rPr>
              <a:t>b</a:t>
            </a:r>
            <a:r>
              <a:rPr lang="en-US" sz="1800" dirty="0">
                <a:latin typeface="Franklin Gothic Book" panose="020B0503020102020204" pitchFamily="34" charset="0"/>
              </a:rPr>
              <a:t>oiler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Cooling load is supplied by existing chiller (ASHP does not provide cooling)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D344C-42A8-8041-B7F7-2271788D5399}"/>
              </a:ext>
            </a:extLst>
          </p:cNvPr>
          <p:cNvSpPr/>
          <p:nvPr/>
        </p:nvSpPr>
        <p:spPr>
          <a:xfrm>
            <a:off x="1397876" y="2222883"/>
            <a:ext cx="956441" cy="3746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F01C88-DBA6-AD12-DBE5-DEB433C5783D}"/>
              </a:ext>
            </a:extLst>
          </p:cNvPr>
          <p:cNvCxnSpPr>
            <a:cxnSpLocks/>
          </p:cNvCxnSpPr>
          <p:nvPr/>
        </p:nvCxnSpPr>
        <p:spPr>
          <a:xfrm flipH="1" flipV="1">
            <a:off x="2167048" y="5526373"/>
            <a:ext cx="458621" cy="1084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870F28-5FD2-E08C-62AE-23026E18CDF6}"/>
              </a:ext>
            </a:extLst>
          </p:cNvPr>
          <p:cNvSpPr/>
          <p:nvPr/>
        </p:nvSpPr>
        <p:spPr>
          <a:xfrm>
            <a:off x="323677" y="6250323"/>
            <a:ext cx="3743826" cy="5456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 dirty="0"/>
              <a:t>The cost-optimal solution deploys no or very small sized ASHP Space Heater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9FF854-0D44-418C-9638-7479D0667CB8}"/>
              </a:ext>
            </a:extLst>
          </p:cNvPr>
          <p:cNvCxnSpPr>
            <a:cxnSpLocks/>
          </p:cNvCxnSpPr>
          <p:nvPr/>
        </p:nvCxnSpPr>
        <p:spPr>
          <a:xfrm flipH="1" flipV="1">
            <a:off x="7704376" y="5757783"/>
            <a:ext cx="440068" cy="852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B8AB9D-9892-7C0F-6E1A-6735903B8796}"/>
              </a:ext>
            </a:extLst>
          </p:cNvPr>
          <p:cNvSpPr/>
          <p:nvPr/>
        </p:nvSpPr>
        <p:spPr>
          <a:xfrm>
            <a:off x="7257685" y="2222882"/>
            <a:ext cx="956441" cy="3746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1B641-DDB7-82AD-BE64-CB0C1E75750C}"/>
              </a:ext>
            </a:extLst>
          </p:cNvPr>
          <p:cNvSpPr/>
          <p:nvPr/>
        </p:nvSpPr>
        <p:spPr>
          <a:xfrm>
            <a:off x="5794311" y="6250322"/>
            <a:ext cx="3743826" cy="5456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 dirty="0"/>
              <a:t>Most of heating load is provided by existing boiler</a:t>
            </a:r>
          </a:p>
        </p:txBody>
      </p:sp>
    </p:spTree>
    <p:extLst>
      <p:ext uri="{BB962C8B-B14F-4D97-AF65-F5344CB8AC3E}">
        <p14:creationId xmlns:p14="http://schemas.microsoft.com/office/powerpoint/2010/main" val="424545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ECA7-ED9A-59BD-1EB7-AFAA0A93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738E-AB12-E869-CD45-0C0B4D6A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80" y="894"/>
            <a:ext cx="11668653" cy="1438052"/>
          </a:xfrm>
        </p:spPr>
        <p:txBody>
          <a:bodyPr/>
          <a:lstStyle/>
          <a:p>
            <a:r>
              <a:rPr lang="en-US" sz="3600" dirty="0">
                <a:latin typeface="Franklin Gothic Medium" panose="020B0603020102020204" pitchFamily="34" charset="0"/>
              </a:rPr>
              <a:t>System Configuration 1</a:t>
            </a:r>
            <a:endParaRPr lang="en-US" sz="3600" baseline="30000" dirty="0">
              <a:latin typeface="Franklin Gothic Medium" panose="020B0603020102020204" pitchFamily="34" charset="0"/>
            </a:endParaRPr>
          </a:p>
        </p:txBody>
      </p:sp>
      <p:pic>
        <p:nvPicPr>
          <p:cNvPr id="6" name="Picture 5" descr="A graph showing the time of a business&#10;&#10;Description automatically generated with medium confidence">
            <a:extLst>
              <a:ext uri="{FF2B5EF4-FFF2-40B4-BE49-F238E27FC236}">
                <a16:creationId xmlns:a16="http://schemas.microsoft.com/office/drawing/2014/main" id="{2E8A410C-B32A-04AC-4AED-032119471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91" y="1940050"/>
            <a:ext cx="3903184" cy="11094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59AA68-53F5-0A59-2C91-DC4FFF140A15}"/>
              </a:ext>
            </a:extLst>
          </p:cNvPr>
          <p:cNvSpPr txBox="1"/>
          <p:nvPr/>
        </p:nvSpPr>
        <p:spPr>
          <a:xfrm>
            <a:off x="182995" y="2122175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Large Office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A9508F-F2AA-BB77-E422-FD6C827749F3}"/>
              </a:ext>
            </a:extLst>
          </p:cNvPr>
          <p:cNvSpPr txBox="1"/>
          <p:nvPr/>
        </p:nvSpPr>
        <p:spPr>
          <a:xfrm>
            <a:off x="182995" y="3140932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Large Hotel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7B0C91-5E13-257F-4F6A-727F3D5DE95F}"/>
              </a:ext>
            </a:extLst>
          </p:cNvPr>
          <p:cNvSpPr txBox="1"/>
          <p:nvPr/>
        </p:nvSpPr>
        <p:spPr>
          <a:xfrm>
            <a:off x="180276" y="3998599"/>
            <a:ext cx="141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Midrise Apartment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DB8F24-7004-0D2B-1C2A-9E0C8854099B}"/>
              </a:ext>
            </a:extLst>
          </p:cNvPr>
          <p:cNvSpPr txBox="1"/>
          <p:nvPr/>
        </p:nvSpPr>
        <p:spPr>
          <a:xfrm>
            <a:off x="180276" y="5057837"/>
            <a:ext cx="141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Retail Store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A44857-7842-B7CE-943F-299A4664E989}"/>
              </a:ext>
            </a:extLst>
          </p:cNvPr>
          <p:cNvSpPr txBox="1"/>
          <p:nvPr/>
        </p:nvSpPr>
        <p:spPr>
          <a:xfrm>
            <a:off x="180276" y="5987206"/>
            <a:ext cx="141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Secondary School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C47CB9-64D4-919D-63F8-0F86317AB523}"/>
              </a:ext>
            </a:extLst>
          </p:cNvPr>
          <p:cNvSpPr txBox="1"/>
          <p:nvPr/>
        </p:nvSpPr>
        <p:spPr>
          <a:xfrm>
            <a:off x="2652221" y="1486810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Space Heating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158D11-BF05-9ECD-4BBF-EA7316AC8188}"/>
              </a:ext>
            </a:extLst>
          </p:cNvPr>
          <p:cNvSpPr txBox="1"/>
          <p:nvPr/>
        </p:nvSpPr>
        <p:spPr>
          <a:xfrm>
            <a:off x="6022709" y="1471089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Space Cooling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204FF3-59F7-5ABB-0C94-AF6423786C12}"/>
              </a:ext>
            </a:extLst>
          </p:cNvPr>
          <p:cNvSpPr txBox="1"/>
          <p:nvPr/>
        </p:nvSpPr>
        <p:spPr>
          <a:xfrm>
            <a:off x="9171917" y="1499043"/>
            <a:ext cx="18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DHW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41" name="Picture 40" descr="A graph of a graph showing the time&#10;&#10;Description automatically generated with medium confidence">
            <a:extLst>
              <a:ext uri="{FF2B5EF4-FFF2-40B4-BE49-F238E27FC236}">
                <a16:creationId xmlns:a16="http://schemas.microsoft.com/office/drawing/2014/main" id="{53EBA497-C079-AA37-C264-04A88DCD7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29" y="1937837"/>
            <a:ext cx="3930084" cy="1109433"/>
          </a:xfrm>
          <a:prstGeom prst="rect">
            <a:avLst/>
          </a:prstGeom>
        </p:spPr>
      </p:pic>
      <p:pic>
        <p:nvPicPr>
          <p:cNvPr id="38" name="Picture 37" descr="A graph of a graph showing the time&#10;&#10;Description automatically generated with medium confidence">
            <a:extLst>
              <a:ext uri="{FF2B5EF4-FFF2-40B4-BE49-F238E27FC236}">
                <a16:creationId xmlns:a16="http://schemas.microsoft.com/office/drawing/2014/main" id="{A71FFD02-0FC9-7709-A5F5-1130A0919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47" y="1915435"/>
            <a:ext cx="3967063" cy="1109433"/>
          </a:xfrm>
          <a:prstGeom prst="rect">
            <a:avLst/>
          </a:prstGeom>
        </p:spPr>
      </p:pic>
      <p:pic>
        <p:nvPicPr>
          <p:cNvPr id="45" name="Picture 44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4723567D-E1C7-6302-FB35-D71657F468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73" y="2910020"/>
            <a:ext cx="3851617" cy="1091953"/>
          </a:xfrm>
          <a:prstGeom prst="rect">
            <a:avLst/>
          </a:prstGeom>
        </p:spPr>
      </p:pic>
      <p:pic>
        <p:nvPicPr>
          <p:cNvPr id="47" name="Picture 46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D3B50ED2-0726-7F92-0643-6FD1B6593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48" y="2906791"/>
            <a:ext cx="3943165" cy="1113125"/>
          </a:xfrm>
          <a:prstGeom prst="rect">
            <a:avLst/>
          </a:prstGeom>
        </p:spPr>
      </p:pic>
      <p:pic>
        <p:nvPicPr>
          <p:cNvPr id="43" name="Picture 42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31B45873-B51E-55A4-BD0F-8605EFF53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23" y="2868443"/>
            <a:ext cx="3943165" cy="1109433"/>
          </a:xfrm>
          <a:prstGeom prst="rect">
            <a:avLst/>
          </a:prstGeom>
        </p:spPr>
      </p:pic>
      <p:pic>
        <p:nvPicPr>
          <p:cNvPr id="49" name="Picture 48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E221C5F9-9FF0-4E92-91B3-AB50531B82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54" y="3869170"/>
            <a:ext cx="3841369" cy="1088169"/>
          </a:xfrm>
          <a:prstGeom prst="rect">
            <a:avLst/>
          </a:prstGeom>
        </p:spPr>
      </p:pic>
      <p:pic>
        <p:nvPicPr>
          <p:cNvPr id="51" name="Picture 50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9A33FE54-0E08-6358-9E17-C6EB26D2C3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77" y="3866072"/>
            <a:ext cx="3906553" cy="1109434"/>
          </a:xfrm>
          <a:prstGeom prst="rect">
            <a:avLst/>
          </a:prstGeom>
        </p:spPr>
      </p:pic>
      <p:pic>
        <p:nvPicPr>
          <p:cNvPr id="53" name="Picture 52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636B9CB3-4A02-C70E-2E57-132014A50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17" y="3851136"/>
            <a:ext cx="3984970" cy="1114441"/>
          </a:xfrm>
          <a:prstGeom prst="rect">
            <a:avLst/>
          </a:prstGeom>
        </p:spPr>
      </p:pic>
      <p:pic>
        <p:nvPicPr>
          <p:cNvPr id="55" name="Picture 54" descr="A graph showing the time of a graph&#10;&#10;Description automatically generated with medium confidence">
            <a:extLst>
              <a:ext uri="{FF2B5EF4-FFF2-40B4-BE49-F238E27FC236}">
                <a16:creationId xmlns:a16="http://schemas.microsoft.com/office/drawing/2014/main" id="{5E9CA9C1-E472-DD1D-321E-EBAE15D8C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35" y="4821661"/>
            <a:ext cx="3838271" cy="1088169"/>
          </a:xfrm>
          <a:prstGeom prst="rect">
            <a:avLst/>
          </a:prstGeom>
        </p:spPr>
      </p:pic>
      <p:pic>
        <p:nvPicPr>
          <p:cNvPr id="57" name="Picture 56" descr="A graph of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90F3C26F-E919-6671-6178-89E48EE2D3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7" y="4821224"/>
            <a:ext cx="3899746" cy="1107501"/>
          </a:xfrm>
          <a:prstGeom prst="rect">
            <a:avLst/>
          </a:prstGeom>
        </p:spPr>
      </p:pic>
      <p:pic>
        <p:nvPicPr>
          <p:cNvPr id="59" name="Picture 5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1B5594A-C7F9-7E6E-FA29-848A023976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1" y="4826615"/>
            <a:ext cx="3964256" cy="1102110"/>
          </a:xfrm>
          <a:prstGeom prst="rect">
            <a:avLst/>
          </a:prstGeom>
        </p:spPr>
      </p:pic>
      <p:pic>
        <p:nvPicPr>
          <p:cNvPr id="61" name="Picture 60" descr="A graph showing the amount of time&#10;&#10;Description automatically generated">
            <a:extLst>
              <a:ext uri="{FF2B5EF4-FFF2-40B4-BE49-F238E27FC236}">
                <a16:creationId xmlns:a16="http://schemas.microsoft.com/office/drawing/2014/main" id="{F67C2064-B768-4CFC-28C3-9F640913D8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97" y="5766286"/>
            <a:ext cx="3775391" cy="1073108"/>
          </a:xfrm>
          <a:prstGeom prst="rect">
            <a:avLst/>
          </a:prstGeom>
        </p:spPr>
      </p:pic>
      <p:pic>
        <p:nvPicPr>
          <p:cNvPr id="63" name="Picture 62" descr="A graph of a graph showing the time&#10;&#10;Description automatically generated with medium confidence">
            <a:extLst>
              <a:ext uri="{FF2B5EF4-FFF2-40B4-BE49-F238E27FC236}">
                <a16:creationId xmlns:a16="http://schemas.microsoft.com/office/drawing/2014/main" id="{593B67F0-893F-47F4-CB02-D06A6BC0F2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16" y="5757171"/>
            <a:ext cx="3931714" cy="1109893"/>
          </a:xfrm>
          <a:prstGeom prst="rect">
            <a:avLst/>
          </a:prstGeom>
        </p:spPr>
      </p:pic>
      <p:pic>
        <p:nvPicPr>
          <p:cNvPr id="65" name="Picture 64" descr="A graph of a high rise building&#10;&#10;Description automatically generated with medium confidence">
            <a:extLst>
              <a:ext uri="{FF2B5EF4-FFF2-40B4-BE49-F238E27FC236}">
                <a16:creationId xmlns:a16="http://schemas.microsoft.com/office/drawing/2014/main" id="{23C95130-848E-153D-B8BE-F1D67DCA40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61" y="5757876"/>
            <a:ext cx="3989717" cy="11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ECA7-ED9A-59BD-1EB7-AFAA0A93D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7A74E248-CF92-8D53-CDD1-C038AEEF0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688769"/>
              </p:ext>
            </p:extLst>
          </p:nvPr>
        </p:nvGraphicFramePr>
        <p:xfrm>
          <a:off x="323677" y="2222883"/>
          <a:ext cx="11661453" cy="365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592">
                  <a:extLst>
                    <a:ext uri="{9D8B030D-6E8A-4147-A177-3AD203B41FA5}">
                      <a16:colId xmlns:a16="http://schemas.microsoft.com/office/drawing/2014/main" val="2909378276"/>
                    </a:ext>
                  </a:extLst>
                </a:gridCol>
                <a:gridCol w="876524">
                  <a:extLst>
                    <a:ext uri="{9D8B030D-6E8A-4147-A177-3AD203B41FA5}">
                      <a16:colId xmlns:a16="http://schemas.microsoft.com/office/drawing/2014/main" val="710034232"/>
                    </a:ext>
                  </a:extLst>
                </a:gridCol>
                <a:gridCol w="938123">
                  <a:extLst>
                    <a:ext uri="{9D8B030D-6E8A-4147-A177-3AD203B41FA5}">
                      <a16:colId xmlns:a16="http://schemas.microsoft.com/office/drawing/2014/main" val="2199025210"/>
                    </a:ext>
                  </a:extLst>
                </a:gridCol>
                <a:gridCol w="666443">
                  <a:extLst>
                    <a:ext uri="{9D8B030D-6E8A-4147-A177-3AD203B41FA5}">
                      <a16:colId xmlns:a16="http://schemas.microsoft.com/office/drawing/2014/main" val="1039655042"/>
                    </a:ext>
                  </a:extLst>
                </a:gridCol>
                <a:gridCol w="720347">
                  <a:extLst>
                    <a:ext uri="{9D8B030D-6E8A-4147-A177-3AD203B41FA5}">
                      <a16:colId xmlns:a16="http://schemas.microsoft.com/office/drawing/2014/main" val="3786059128"/>
                    </a:ext>
                  </a:extLst>
                </a:gridCol>
                <a:gridCol w="719570">
                  <a:extLst>
                    <a:ext uri="{9D8B030D-6E8A-4147-A177-3AD203B41FA5}">
                      <a16:colId xmlns:a16="http://schemas.microsoft.com/office/drawing/2014/main" val="1710715614"/>
                    </a:ext>
                  </a:extLst>
                </a:gridCol>
                <a:gridCol w="935421">
                  <a:extLst>
                    <a:ext uri="{9D8B030D-6E8A-4147-A177-3AD203B41FA5}">
                      <a16:colId xmlns:a16="http://schemas.microsoft.com/office/drawing/2014/main" val="1646072832"/>
                    </a:ext>
                  </a:extLst>
                </a:gridCol>
                <a:gridCol w="956441">
                  <a:extLst>
                    <a:ext uri="{9D8B030D-6E8A-4147-A177-3AD203B41FA5}">
                      <a16:colId xmlns:a16="http://schemas.microsoft.com/office/drawing/2014/main" val="181341776"/>
                    </a:ext>
                  </a:extLst>
                </a:gridCol>
                <a:gridCol w="977462">
                  <a:extLst>
                    <a:ext uri="{9D8B030D-6E8A-4147-A177-3AD203B41FA5}">
                      <a16:colId xmlns:a16="http://schemas.microsoft.com/office/drawing/2014/main" val="331760195"/>
                    </a:ext>
                  </a:extLst>
                </a:gridCol>
                <a:gridCol w="861848">
                  <a:extLst>
                    <a:ext uri="{9D8B030D-6E8A-4147-A177-3AD203B41FA5}">
                      <a16:colId xmlns:a16="http://schemas.microsoft.com/office/drawing/2014/main" val="1056006738"/>
                    </a:ext>
                  </a:extLst>
                </a:gridCol>
                <a:gridCol w="924911">
                  <a:extLst>
                    <a:ext uri="{9D8B030D-6E8A-4147-A177-3AD203B41FA5}">
                      <a16:colId xmlns:a16="http://schemas.microsoft.com/office/drawing/2014/main" val="3042150101"/>
                    </a:ext>
                  </a:extLst>
                </a:gridCol>
                <a:gridCol w="977462">
                  <a:extLst>
                    <a:ext uri="{9D8B030D-6E8A-4147-A177-3AD203B41FA5}">
                      <a16:colId xmlns:a16="http://schemas.microsoft.com/office/drawing/2014/main" val="415770169"/>
                    </a:ext>
                  </a:extLst>
                </a:gridCol>
                <a:gridCol w="991309">
                  <a:extLst>
                    <a:ext uri="{9D8B030D-6E8A-4147-A177-3AD203B41FA5}">
                      <a16:colId xmlns:a16="http://schemas.microsoft.com/office/drawing/2014/main" val="1131936773"/>
                    </a:ext>
                  </a:extLst>
                </a:gridCol>
              </a:tblGrid>
              <a:tr h="95364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Building Type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ASHP-SH size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ASHP-WH size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none" strike="noStrike" kern="1200" noProof="0" dirty="0">
                          <a:latin typeface="Franklin Gothic Medium" panose="020B0603020102020204" pitchFamily="34" charset="0"/>
                        </a:rPr>
                        <a:t>LCC [$]</a:t>
                      </a:r>
                      <a:endParaRPr lang="en-US" sz="1500" b="1" dirty="0">
                        <a:latin typeface="Franklin Gothic Medium" panose="020B06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none" strike="noStrike" kern="1200" noProof="0" dirty="0">
                          <a:latin typeface="Franklin Gothic Medium" panose="020B0603020102020204" pitchFamily="34" charset="0"/>
                        </a:rPr>
                        <a:t>NPV [$]</a:t>
                      </a:r>
                      <a:endParaRPr lang="en-US" sz="1500" b="1" dirty="0">
                        <a:latin typeface="Franklin Gothic Medium" panose="020B06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LCCC</a:t>
                      </a:r>
                    </a:p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[$]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ASHP-SH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ASHP-WH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Existing Boiler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Existing Chiller Prod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Electric Heater Prod [</a:t>
                      </a:r>
                      <a:r>
                        <a:rPr lang="en-US" sz="1500" b="1" dirty="0" err="1">
                          <a:latin typeface="Franklin Gothic Medium" panose="020B0603020102020204" pitchFamily="34" charset="0"/>
                        </a:rPr>
                        <a:t>mmbtu</a:t>
                      </a:r>
                      <a:r>
                        <a:rPr lang="en-US" sz="1500" b="1" dirty="0">
                          <a:latin typeface="Franklin Gothic Medium" panose="020B0603020102020204" pitchFamily="34" charset="0"/>
                        </a:rPr>
                        <a:t>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CO2 Emission Saving [ton]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latin typeface="Franklin Gothic Medium" panose="020B0603020102020204" pitchFamily="34" charset="0"/>
                        </a:rPr>
                        <a:t>Avoided Health Damages [$]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341239553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Large Office</a:t>
                      </a:r>
                      <a:endParaRPr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dirty="0"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4202079091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Large Hotel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2.1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dirty="0"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883032987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Midrise Apartment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dirty="0"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3963175294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Retail Store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dirty="0"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2898826113"/>
                  </a:ext>
                </a:extLst>
              </a:tr>
              <a:tr h="501123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</a:rPr>
                        <a:t>Secondary School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latin typeface="Franklin Gothic Book" panose="020B0503020102020204" pitchFamily="34" charset="0"/>
                        </a:rPr>
                        <a:t>0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dirty="0">
                        <a:latin typeface="Franklin Gothic Book" panose="020B0503020102020204" pitchFamily="34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231698679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19738E-AB12-E869-CD45-0C0B4D6A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80" y="894"/>
            <a:ext cx="11668653" cy="1438052"/>
          </a:xfrm>
        </p:spPr>
        <p:txBody>
          <a:bodyPr/>
          <a:lstStyle/>
          <a:p>
            <a:r>
              <a:rPr lang="en-US" sz="3600" dirty="0">
                <a:latin typeface="Franklin Gothic Medium" panose="020B0603020102020204" pitchFamily="34" charset="0"/>
              </a:rPr>
              <a:t>System Configuration 2</a:t>
            </a:r>
            <a:endParaRPr lang="en-US" sz="3600" baseline="30000" dirty="0">
              <a:latin typeface="Franklin Gothic Medium" panose="020B0603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D344C-42A8-8041-B7F7-2271788D5399}"/>
              </a:ext>
            </a:extLst>
          </p:cNvPr>
          <p:cNvSpPr/>
          <p:nvPr/>
        </p:nvSpPr>
        <p:spPr>
          <a:xfrm>
            <a:off x="1397876" y="2222883"/>
            <a:ext cx="956441" cy="3746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F01C88-DBA6-AD12-DBE5-DEB433C5783D}"/>
              </a:ext>
            </a:extLst>
          </p:cNvPr>
          <p:cNvCxnSpPr>
            <a:cxnSpLocks/>
          </p:cNvCxnSpPr>
          <p:nvPr/>
        </p:nvCxnSpPr>
        <p:spPr>
          <a:xfrm flipH="1" flipV="1">
            <a:off x="2167048" y="5526373"/>
            <a:ext cx="458621" cy="1084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1870F28-5FD2-E08C-62AE-23026E18CDF6}"/>
              </a:ext>
            </a:extLst>
          </p:cNvPr>
          <p:cNvSpPr/>
          <p:nvPr/>
        </p:nvSpPr>
        <p:spPr>
          <a:xfrm>
            <a:off x="323677" y="6250323"/>
            <a:ext cx="3743826" cy="5456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 dirty="0"/>
              <a:t>The cost-optimal solution deploys no or very small sized ASHP Space Heater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9FF854-0D44-418C-9638-7479D0667CB8}"/>
              </a:ext>
            </a:extLst>
          </p:cNvPr>
          <p:cNvCxnSpPr>
            <a:cxnSpLocks/>
          </p:cNvCxnSpPr>
          <p:nvPr/>
        </p:nvCxnSpPr>
        <p:spPr>
          <a:xfrm flipH="1" flipV="1">
            <a:off x="7704376" y="5757783"/>
            <a:ext cx="440068" cy="852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B8AB9D-9892-7C0F-6E1A-6735903B8796}"/>
              </a:ext>
            </a:extLst>
          </p:cNvPr>
          <p:cNvSpPr/>
          <p:nvPr/>
        </p:nvSpPr>
        <p:spPr>
          <a:xfrm>
            <a:off x="7293103" y="2176341"/>
            <a:ext cx="956441" cy="3746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1B641-DDB7-82AD-BE64-CB0C1E75750C}"/>
              </a:ext>
            </a:extLst>
          </p:cNvPr>
          <p:cNvSpPr/>
          <p:nvPr/>
        </p:nvSpPr>
        <p:spPr>
          <a:xfrm>
            <a:off x="5794311" y="6250322"/>
            <a:ext cx="3743826" cy="5456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 dirty="0"/>
              <a:t>Most of heating load is provided by existing boiler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DD557-E59F-F687-4FA3-6C87396B2618}"/>
              </a:ext>
            </a:extLst>
          </p:cNvPr>
          <p:cNvSpPr txBox="1"/>
          <p:nvPr/>
        </p:nvSpPr>
        <p:spPr>
          <a:xfrm>
            <a:off x="316480" y="1576552"/>
            <a:ext cx="1166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Book" panose="020B0503020102020204" pitchFamily="34" charset="0"/>
              </a:rPr>
              <a:t>ASHP space </a:t>
            </a:r>
            <a:r>
              <a:rPr lang="en-US" dirty="0">
                <a:latin typeface="Franklin Gothic Book" panose="020B0503020102020204" pitchFamily="34" charset="0"/>
              </a:rPr>
              <a:t>h</a:t>
            </a:r>
            <a:r>
              <a:rPr lang="en-US" sz="1800" dirty="0">
                <a:latin typeface="Franklin Gothic Book" panose="020B0503020102020204" pitchFamily="34" charset="0"/>
              </a:rPr>
              <a:t>eater and ASHP water </a:t>
            </a:r>
            <a:r>
              <a:rPr lang="en-US" dirty="0">
                <a:latin typeface="Franklin Gothic Book" panose="020B0503020102020204" pitchFamily="34" charset="0"/>
              </a:rPr>
              <a:t>h</a:t>
            </a:r>
            <a:r>
              <a:rPr lang="en-US" sz="1800" dirty="0">
                <a:latin typeface="Franklin Gothic Book" panose="020B0503020102020204" pitchFamily="34" charset="0"/>
              </a:rPr>
              <a:t>eater forced to be deployed with resistive backup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ranklin Gothic Book" panose="020B0503020102020204" pitchFamily="34" charset="0"/>
              </a:rPr>
              <a:t>Cooling load is supplied by existing chiller (ASHP does not provide cooling)</a:t>
            </a:r>
          </a:p>
        </p:txBody>
      </p:sp>
    </p:spTree>
    <p:extLst>
      <p:ext uri="{BB962C8B-B14F-4D97-AF65-F5344CB8AC3E}">
        <p14:creationId xmlns:p14="http://schemas.microsoft.com/office/powerpoint/2010/main" val="1376747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0">
      <a:dk1>
        <a:srgbClr val="333333"/>
      </a:dk1>
      <a:lt1>
        <a:srgbClr val="FFFFFF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6-9_NREL-presentation" id="{DA472D08-CE45-764A-AC61-D53D4AD804E0}" vid="{AB9DBDCF-5133-C443-88A9-D5526AB3E376}"/>
    </a:ext>
  </a:extLst>
</a:theme>
</file>

<file path=ppt/theme/theme3.xml><?xml version="1.0" encoding="utf-8"?>
<a:theme xmlns:a="http://schemas.openxmlformats.org/drawingml/2006/main" name="2_Office Theme">
  <a:themeElements>
    <a:clrScheme name="Custom 10">
      <a:dk1>
        <a:srgbClr val="333333"/>
      </a:dk1>
      <a:lt1>
        <a:srgbClr val="FFFFFF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6-9_NREL-presentation" id="{DA472D08-CE45-764A-AC61-D53D4AD804E0}" vid="{AB9DBDCF-5133-C443-88A9-D5526AB3E37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c30fd5a-92bd-483f-86cb-93203b0596a1">
      <Terms xmlns="http://schemas.microsoft.com/office/infopath/2007/PartnerControls"/>
    </lcf76f155ced4ddcb4097134ff3c332f>
    <TaxCatchAll xmlns="36b91b1d-e048-42cc-9afd-3478b2914d88" xsi:nil="true"/>
    <Note xmlns="4c30fd5a-92bd-483f-86cb-93203b0596a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E33441464A5F449669B9BF026DFCF9" ma:contentTypeVersion="17" ma:contentTypeDescription="Create a new document." ma:contentTypeScope="" ma:versionID="e731c2b6914e8a4027837a372dd5e3ac">
  <xsd:schema xmlns:xsd="http://www.w3.org/2001/XMLSchema" xmlns:xs="http://www.w3.org/2001/XMLSchema" xmlns:p="http://schemas.microsoft.com/office/2006/metadata/properties" xmlns:ns2="4c30fd5a-92bd-483f-86cb-93203b0596a1" xmlns:ns3="36b91b1d-e048-42cc-9afd-3478b2914d88" targetNamespace="http://schemas.microsoft.com/office/2006/metadata/properties" ma:root="true" ma:fieldsID="17b3cf950dcd40b2c3024ebc0e8dae2b" ns2:_="" ns3:_="">
    <xsd:import namespace="4c30fd5a-92bd-483f-86cb-93203b0596a1"/>
    <xsd:import namespace="36b91b1d-e048-42cc-9afd-3478b2914d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Location" minOccurs="0"/>
                <xsd:element ref="ns2:MediaLengthInSeconds" minOccurs="0"/>
                <xsd:element ref="ns2:MediaServiceSearchProperties" minOccurs="0"/>
                <xsd:element ref="ns2:No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0fd5a-92bd-483f-86cb-93203b0596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7834da80-57da-4863-8816-2e6886d1e8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Note" ma:index="24" nillable="true" ma:displayName="Note" ma:format="Dropdown" ma:internalName="Not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b91b1d-e048-42cc-9afd-3478b2914d8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4b51e9c-4b8d-4c58-b116-145a1ffc493a}" ma:internalName="TaxCatchAll" ma:showField="CatchAllData" ma:web="36b91b1d-e048-42cc-9afd-3478b2914d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24689C-CEA0-40A9-BD17-0654AA28422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B63AC7-B84C-44EB-AB95-BBB0CA3A491D}">
  <ds:schemaRefs>
    <ds:schemaRef ds:uri="http://www.w3.org/XML/1998/namespace"/>
    <ds:schemaRef ds:uri="http://purl.org/dc/elements/1.1/"/>
    <ds:schemaRef ds:uri="http://schemas.microsoft.com/office/2006/documentManagement/types"/>
    <ds:schemaRef ds:uri="4c30fd5a-92bd-483f-86cb-93203b0596a1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36b91b1d-e048-42cc-9afd-3478b2914d88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25874E0-699F-40D5-9135-4818573BAD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30fd5a-92bd-483f-86cb-93203b0596a1"/>
    <ds:schemaRef ds:uri="36b91b1d-e048-42cc-9afd-3478b2914d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4345</TotalTime>
  <Words>1290</Words>
  <Application>Microsoft Macintosh PowerPoint</Application>
  <PresentationFormat>Widescreen</PresentationFormat>
  <Paragraphs>390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Franklin Gothic Book</vt:lpstr>
      <vt:lpstr>Franklin Gothic Medium</vt:lpstr>
      <vt:lpstr>Office Theme</vt:lpstr>
      <vt:lpstr>1_Office Theme</vt:lpstr>
      <vt:lpstr>2_Office Theme</vt:lpstr>
      <vt:lpstr>PowerPoint Presentation</vt:lpstr>
      <vt:lpstr>PowerPoint Presentation</vt:lpstr>
      <vt:lpstr>Case Studies Summary</vt:lpstr>
      <vt:lpstr>PowerPoint Presentation</vt:lpstr>
      <vt:lpstr>PowerPoint Presentation</vt:lpstr>
      <vt:lpstr>PowerPoint Presentation</vt:lpstr>
      <vt:lpstr>System Configuration 1</vt:lpstr>
      <vt:lpstr>System Configuration 1</vt:lpstr>
      <vt:lpstr>System Configuration 2</vt:lpstr>
      <vt:lpstr>System Configuration 2</vt:lpstr>
      <vt:lpstr>System Configuration 3</vt:lpstr>
      <vt:lpstr>System Configuration 3</vt:lpstr>
      <vt:lpstr>System Configuration 4</vt:lpstr>
      <vt:lpstr>System Configuration 4</vt:lpstr>
      <vt:lpstr>PowerPoint Presentation</vt:lpstr>
      <vt:lpstr>PowerPoint Presentation</vt:lpstr>
      <vt:lpstr>REopt Energy Planning Platform </vt:lpstr>
      <vt:lpstr>PowerPoint Presentation</vt:lpstr>
      <vt:lpstr>How Can You Use REopt?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Oddleifson, Tucker</dc:creator>
  <cp:lastModifiedBy>Pham, An</cp:lastModifiedBy>
  <cp:revision>91</cp:revision>
  <dcterms:created xsi:type="dcterms:W3CDTF">2023-01-23T03:58:28Z</dcterms:created>
  <dcterms:modified xsi:type="dcterms:W3CDTF">2024-06-24T19:52:23Z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0x010100E8E33441464A5F449669B9BF026DFCF9</vt:lpwstr>
  </property>
  <property fmtid="{D5CDD505-2E9C-101B-9397-08002B2CF9AE}" pid="3" name="MSIP_Label_95965d95-ecc0-4720-b759-1f33c42ed7da_Enabled">
    <vt:lpwstr>true</vt:lpwstr>
  </property>
  <property fmtid="{D5CDD505-2E9C-101B-9397-08002B2CF9AE}" pid="4" name="MSIP_Label_95965d95-ecc0-4720-b759-1f33c42ed7da_SetDate">
    <vt:lpwstr>2023-10-18T19:16:34Z</vt:lpwstr>
  </property>
  <property fmtid="{D5CDD505-2E9C-101B-9397-08002B2CF9AE}" pid="5" name="MSIP_Label_95965d95-ecc0-4720-b759-1f33c42ed7da_Method">
    <vt:lpwstr>Standard</vt:lpwstr>
  </property>
  <property fmtid="{D5CDD505-2E9C-101B-9397-08002B2CF9AE}" pid="6" name="MSIP_Label_95965d95-ecc0-4720-b759-1f33c42ed7da_Name">
    <vt:lpwstr>General</vt:lpwstr>
  </property>
  <property fmtid="{D5CDD505-2E9C-101B-9397-08002B2CF9AE}" pid="7" name="MSIP_Label_95965d95-ecc0-4720-b759-1f33c42ed7da_SiteId">
    <vt:lpwstr>a0f29d7e-28cd-4f54-8442-7885aee7c080</vt:lpwstr>
  </property>
  <property fmtid="{D5CDD505-2E9C-101B-9397-08002B2CF9AE}" pid="8" name="MSIP_Label_95965d95-ecc0-4720-b759-1f33c42ed7da_ActionId">
    <vt:lpwstr>11b58b9b-0110-4a90-af92-34104e06c698</vt:lpwstr>
  </property>
  <property fmtid="{D5CDD505-2E9C-101B-9397-08002B2CF9AE}" pid="9" name="MSIP_Label_95965d95-ecc0-4720-b759-1f33c42ed7da_ContentBits">
    <vt:lpwstr>0</vt:lpwstr>
  </property>
  <property fmtid="{D5CDD505-2E9C-101B-9397-08002B2CF9AE}" pid="10" name="MediaServiceImageTags">
    <vt:lpwstr/>
  </property>
</Properties>
</file>